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4"/>
  </p:sldMasterIdLst>
  <p:notesMasterIdLst>
    <p:notesMasterId r:id="rId74"/>
  </p:notesMasterIdLst>
  <p:handoutMasterIdLst>
    <p:handoutMasterId r:id="rId75"/>
  </p:handoutMasterIdLst>
  <p:sldIdLst>
    <p:sldId id="256" r:id="rId5"/>
    <p:sldId id="257" r:id="rId6"/>
    <p:sldId id="263" r:id="rId7"/>
    <p:sldId id="265" r:id="rId8"/>
    <p:sldId id="258" r:id="rId9"/>
    <p:sldId id="259" r:id="rId10"/>
    <p:sldId id="260" r:id="rId11"/>
    <p:sldId id="261" r:id="rId12"/>
    <p:sldId id="262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07" r:id="rId26"/>
    <p:sldId id="308" r:id="rId27"/>
    <p:sldId id="311" r:id="rId28"/>
    <p:sldId id="312" r:id="rId29"/>
    <p:sldId id="313" r:id="rId30"/>
    <p:sldId id="314" r:id="rId31"/>
    <p:sldId id="315" r:id="rId32"/>
    <p:sldId id="316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23" r:id="rId47"/>
    <p:sldId id="324" r:id="rId48"/>
    <p:sldId id="325" r:id="rId49"/>
    <p:sldId id="326" r:id="rId50"/>
    <p:sldId id="327" r:id="rId51"/>
    <p:sldId id="328" r:id="rId52"/>
    <p:sldId id="330" r:id="rId53"/>
    <p:sldId id="329" r:id="rId54"/>
    <p:sldId id="290" r:id="rId55"/>
    <p:sldId id="292" r:id="rId56"/>
    <p:sldId id="293" r:id="rId57"/>
    <p:sldId id="281" r:id="rId58"/>
    <p:sldId id="317" r:id="rId59"/>
    <p:sldId id="318" r:id="rId60"/>
    <p:sldId id="279" r:id="rId61"/>
    <p:sldId id="319" r:id="rId62"/>
    <p:sldId id="320" r:id="rId63"/>
    <p:sldId id="321" r:id="rId64"/>
    <p:sldId id="286" r:id="rId65"/>
    <p:sldId id="283" r:id="rId66"/>
    <p:sldId id="284" r:id="rId67"/>
    <p:sldId id="285" r:id="rId68"/>
    <p:sldId id="288" r:id="rId69"/>
    <p:sldId id="289" r:id="rId70"/>
    <p:sldId id="287" r:id="rId71"/>
    <p:sldId id="280" r:id="rId72"/>
    <p:sldId id="322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E3E"/>
    <a:srgbClr val="6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7853C-536D-4A76-A0AE-DD22124D55A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4346" autoAdjust="0"/>
  </p:normalViewPr>
  <p:slideViewPr>
    <p:cSldViewPr snapToGrid="0">
      <p:cViewPr varScale="1">
        <p:scale>
          <a:sx n="123" d="100"/>
          <a:sy n="123" d="100"/>
        </p:scale>
        <p:origin x="114" y="2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EDD3B8-5E68-48E9-AAB1-5DE570C28E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97E35-4312-4077-83D3-69953080BC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36F02-AF67-416B-AB85-08CFF698F86D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53C52-2B92-4B9E-86F4-DB78684BEC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E0EA4-BAD2-4335-9446-CA4CCFEC14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5BC62-3B36-43F8-8B69-D6E5E743DA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518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7E8F0-931C-4E43-98D1-A3CD0E0034DC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EB063-7F11-4E3B-BA52-07405B1C2D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930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6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81388F-6D01-4763-9497-2C5F78AF5477}"/>
              </a:ext>
            </a:extLst>
          </p:cNvPr>
          <p:cNvSpPr/>
          <p:nvPr userDrawn="1"/>
        </p:nvSpPr>
        <p:spPr>
          <a:xfrm>
            <a:off x="0" y="4818185"/>
            <a:ext cx="12192000" cy="2039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/>
          <p:cNvSpPr/>
          <p:nvPr/>
        </p:nvSpPr>
        <p:spPr bwMode="ltGray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 algn="ctr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26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ltGray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606669"/>
            <a:ext cx="10561418" cy="3813527"/>
          </a:xfrm>
        </p:spPr>
        <p:txBody>
          <a:bodyPr anchor="ctr" anchorCtr="0"/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05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0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126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65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ltGray">
          <a:xfrm>
            <a:off x="1073151" y="446087"/>
            <a:ext cx="3547533" cy="283844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ffectLst>
            <a:innerShdw blurRad="114300">
              <a:prstClr val="black"/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2576512"/>
          </a:xfrm>
        </p:spPr>
        <p:txBody>
          <a:bodyPr anchor="ctr" anchorCtr="0"/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3022600"/>
            <a:ext cx="3547533" cy="283844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11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ltGray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64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ltGray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anchor="ctr" anchorCtr="0"/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46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ltGray">
          <a:xfrm>
            <a:off x="7669651" y="0"/>
            <a:ext cx="4522349" cy="5861051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ffectLst>
            <a:innerShdw blurRad="63500" dist="50800" dir="81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3754460" cy="5134798"/>
          </a:xfrm>
        </p:spPr>
        <p:txBody>
          <a:bodyPr vert="horz" anchor="ctr" anchorCtr="1"/>
          <a:lstStyle>
            <a:lvl1pPr algn="l"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horz" anchor="ctr" anchorCtr="1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94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  <a:noFill/>
          <a:ln w="25400">
            <a:gradFill>
              <a:gsLst>
                <a:gs pos="50000">
                  <a:schemeClr val="bg2"/>
                </a:gs>
                <a:gs pos="0">
                  <a:schemeClr val="bg2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A4059F8-A688-4FFE-AA79-3B6D811FA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22287"/>
            <a:ext cx="5181600" cy="36387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491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Content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ltGray">
          <a:xfrm>
            <a:off x="0" y="1"/>
            <a:ext cx="12192000" cy="6251330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4" y="451513"/>
            <a:ext cx="11288972" cy="5149187"/>
          </a:xfrm>
        </p:spPr>
        <p:txBody>
          <a:bodyPr anchor="ctr" anchorCtr="0"/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9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ltGray">
          <a:xfrm flipH="1">
            <a:off x="12699" y="0"/>
            <a:ext cx="6004585" cy="2041975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81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4" y="375313"/>
            <a:ext cx="5114017" cy="1139895"/>
          </a:xfrm>
        </p:spPr>
        <p:txBody>
          <a:bodyPr/>
          <a:lstStyle>
            <a:lvl1pPr algn="l"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1514" y="2222287"/>
            <a:ext cx="5553071" cy="3638763"/>
          </a:xfrm>
          <a:ln w="25400">
            <a:gradFill>
              <a:gsLst>
                <a:gs pos="0">
                  <a:schemeClr val="bg2"/>
                </a:gs>
                <a:gs pos="50000">
                  <a:srgbClr val="4A3030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C95D556F-51D2-4EF4-B60F-D319BF2328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56099" y="375312"/>
            <a:ext cx="5186363" cy="5485737"/>
          </a:xfrm>
        </p:spPr>
        <p:txBody>
          <a:bodyPr anchor="t" anchorCtr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464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ltGray">
          <a:xfrm flipH="1">
            <a:off x="6187414" y="0"/>
            <a:ext cx="6004583" cy="2041975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2696" y="359551"/>
            <a:ext cx="5114017" cy="1139895"/>
          </a:xfrm>
        </p:spPr>
        <p:txBody>
          <a:bodyPr/>
          <a:lstStyle>
            <a:lvl1pPr algn="l"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1514" y="451513"/>
            <a:ext cx="5553071" cy="5409537"/>
          </a:xfrm>
        </p:spPr>
        <p:txBody>
          <a:bodyPr anchor="t" anchorCtr="0"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4563" y="2222287"/>
            <a:ext cx="5553071" cy="3638764"/>
          </a:xfrm>
          <a:ln>
            <a:gradFill>
              <a:gsLst>
                <a:gs pos="0">
                  <a:schemeClr val="bg2"/>
                </a:gs>
                <a:gs pos="50000">
                  <a:schemeClr val="bg2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3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2B99B50-4971-48A5-8202-4CC55C7F9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7999"/>
          </a:xfrm>
          <a:custGeom>
            <a:avLst/>
            <a:gdLst>
              <a:gd name="connsiteX0" fmla="*/ 404916 w 6526400"/>
              <a:gd name="connsiteY0" fmla="*/ 0 h 6857999"/>
              <a:gd name="connsiteX1" fmla="*/ 1425163 w 6526400"/>
              <a:gd name="connsiteY1" fmla="*/ 0 h 6857999"/>
              <a:gd name="connsiteX2" fmla="*/ 2955534 w 6526400"/>
              <a:gd name="connsiteY2" fmla="*/ 0 h 6857999"/>
              <a:gd name="connsiteX3" fmla="*/ 6526400 w 6526400"/>
              <a:gd name="connsiteY3" fmla="*/ 0 h 6857999"/>
              <a:gd name="connsiteX4" fmla="*/ 6526400 w 6526400"/>
              <a:gd name="connsiteY4" fmla="*/ 6857999 h 6857999"/>
              <a:gd name="connsiteX5" fmla="*/ 404916 w 6526400"/>
              <a:gd name="connsiteY5" fmla="*/ 6857999 h 6857999"/>
              <a:gd name="connsiteX6" fmla="*/ 377830 w 6526400"/>
              <a:gd name="connsiteY6" fmla="*/ 2463800 h 6857999"/>
              <a:gd name="connsiteX7" fmla="*/ 0 w 6526400"/>
              <a:gd name="connsiteY7" fmla="*/ 2203407 h 6857999"/>
              <a:gd name="connsiteX8" fmla="*/ 391373 w 6526400"/>
              <a:gd name="connsiteY8" fmla="*/ 1854200 h 6857999"/>
              <a:gd name="connsiteX9" fmla="*/ 404916 w 65264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6400" h="6857999">
                <a:moveTo>
                  <a:pt x="404916" y="0"/>
                </a:moveTo>
                <a:lnTo>
                  <a:pt x="1425163" y="0"/>
                </a:lnTo>
                <a:lnTo>
                  <a:pt x="2955534" y="0"/>
                </a:lnTo>
                <a:lnTo>
                  <a:pt x="6526400" y="0"/>
                </a:lnTo>
                <a:lnTo>
                  <a:pt x="6526400" y="6857999"/>
                </a:lnTo>
                <a:lnTo>
                  <a:pt x="404916" y="6857999"/>
                </a:lnTo>
                <a:lnTo>
                  <a:pt x="377830" y="2463800"/>
                </a:lnTo>
                <a:lnTo>
                  <a:pt x="0" y="2203407"/>
                </a:lnTo>
                <a:lnTo>
                  <a:pt x="391373" y="1854200"/>
                </a:lnTo>
                <a:cubicBezTo>
                  <a:pt x="395887" y="1282700"/>
                  <a:pt x="400402" y="571500"/>
                  <a:pt x="404916" y="0"/>
                </a:cubicBezTo>
                <a:close/>
              </a:path>
            </a:pathLst>
          </a:custGeom>
          <a:ln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396" y="311813"/>
            <a:ext cx="5334448" cy="1453488"/>
          </a:xfrm>
          <a:effectLst/>
        </p:spPr>
        <p:txBody>
          <a:bodyPr anchor="b">
            <a:normAutofit/>
          </a:bodyPr>
          <a:lstStyle>
            <a:lvl1pPr algn="l">
              <a:defRPr sz="4000" b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B7F6C47-B260-4BB6-8230-7D14D5CDE0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4FB892-38DF-40F9-B034-BC1E61FC6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0396" y="2057400"/>
            <a:ext cx="5334448" cy="381158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7305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10001" y="2222287"/>
            <a:ext cx="10571998" cy="363876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8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89884"/>
            <a:ext cx="10561418" cy="1426004"/>
          </a:xfrm>
        </p:spPr>
        <p:txBody>
          <a:bodyPr anchor="ctr" anchorCtr="0">
            <a:normAutofit/>
          </a:bodyPr>
          <a:lstStyle>
            <a:lvl1pPr algn="ctr">
              <a:defRPr sz="4000" b="0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1FEB3F-0898-4AE0-B8C4-970BF80A3766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-5291" y="-57584"/>
            <a:ext cx="12192000" cy="4851400"/>
          </a:xfrm>
          <a:custGeom>
            <a:avLst/>
            <a:gdLst>
              <a:gd name="connsiteX0" fmla="*/ 0 w 10561638"/>
              <a:gd name="connsiteY0" fmla="*/ 0 h 3937000"/>
              <a:gd name="connsiteX1" fmla="*/ 1760273 w 10561638"/>
              <a:gd name="connsiteY1" fmla="*/ 0 h 3937000"/>
              <a:gd name="connsiteX2" fmla="*/ 1760273 w 10561638"/>
              <a:gd name="connsiteY2" fmla="*/ 0 h 3937000"/>
              <a:gd name="connsiteX3" fmla="*/ 4400683 w 10561638"/>
              <a:gd name="connsiteY3" fmla="*/ 0 h 3937000"/>
              <a:gd name="connsiteX4" fmla="*/ 10561638 w 10561638"/>
              <a:gd name="connsiteY4" fmla="*/ 0 h 3937000"/>
              <a:gd name="connsiteX5" fmla="*/ 10561638 w 10561638"/>
              <a:gd name="connsiteY5" fmla="*/ 2296583 h 3937000"/>
              <a:gd name="connsiteX6" fmla="*/ 10561638 w 10561638"/>
              <a:gd name="connsiteY6" fmla="*/ 2296583 h 3937000"/>
              <a:gd name="connsiteX7" fmla="*/ 10561638 w 10561638"/>
              <a:gd name="connsiteY7" fmla="*/ 3280833 h 3937000"/>
              <a:gd name="connsiteX8" fmla="*/ 10561638 w 10561638"/>
              <a:gd name="connsiteY8" fmla="*/ 3937000 h 3937000"/>
              <a:gd name="connsiteX9" fmla="*/ 4400683 w 10561638"/>
              <a:gd name="connsiteY9" fmla="*/ 3937000 h 3937000"/>
              <a:gd name="connsiteX10" fmla="*/ 2077263 w 10561638"/>
              <a:gd name="connsiteY10" fmla="*/ 4251330 h 3937000"/>
              <a:gd name="connsiteX11" fmla="*/ 1760273 w 10561638"/>
              <a:gd name="connsiteY11" fmla="*/ 3937000 h 3937000"/>
              <a:gd name="connsiteX12" fmla="*/ 0 w 10561638"/>
              <a:gd name="connsiteY12" fmla="*/ 3937000 h 3937000"/>
              <a:gd name="connsiteX13" fmla="*/ 0 w 10561638"/>
              <a:gd name="connsiteY13" fmla="*/ 3280833 h 3937000"/>
              <a:gd name="connsiteX14" fmla="*/ 0 w 10561638"/>
              <a:gd name="connsiteY14" fmla="*/ 2296583 h 3937000"/>
              <a:gd name="connsiteX15" fmla="*/ 0 w 10561638"/>
              <a:gd name="connsiteY15" fmla="*/ 2296583 h 3937000"/>
              <a:gd name="connsiteX16" fmla="*/ 0 w 10561638"/>
              <a:gd name="connsiteY16" fmla="*/ 0 h 393700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482983 w 10561638"/>
              <a:gd name="connsiteY9" fmla="*/ 39751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878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624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243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61638" h="4251330">
                <a:moveTo>
                  <a:pt x="0" y="0"/>
                </a:moveTo>
                <a:lnTo>
                  <a:pt x="1760273" y="0"/>
                </a:lnTo>
                <a:lnTo>
                  <a:pt x="1760273" y="0"/>
                </a:lnTo>
                <a:lnTo>
                  <a:pt x="4400683" y="0"/>
                </a:lnTo>
                <a:lnTo>
                  <a:pt x="10561638" y="0"/>
                </a:lnTo>
                <a:lnTo>
                  <a:pt x="10561638" y="2296583"/>
                </a:lnTo>
                <a:lnTo>
                  <a:pt x="10561638" y="2296583"/>
                </a:lnTo>
                <a:lnTo>
                  <a:pt x="10561638" y="3280833"/>
                </a:lnTo>
                <a:lnTo>
                  <a:pt x="10561638" y="3937000"/>
                </a:lnTo>
                <a:lnTo>
                  <a:pt x="2343283" y="3924300"/>
                </a:lnTo>
                <a:lnTo>
                  <a:pt x="2077263" y="4251330"/>
                </a:lnTo>
                <a:lnTo>
                  <a:pt x="1760273" y="3937000"/>
                </a:lnTo>
                <a:lnTo>
                  <a:pt x="0" y="3937000"/>
                </a:lnTo>
                <a:lnTo>
                  <a:pt x="0" y="3280833"/>
                </a:lnTo>
                <a:lnTo>
                  <a:pt x="0" y="2296583"/>
                </a:lnTo>
                <a:lnTo>
                  <a:pt x="0" y="2296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111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 anchorCtr="0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B7F6C47-B260-4BB6-8230-7D14D5CDE02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48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6" r:id="rId2"/>
    <p:sldLayoutId id="2147483687" r:id="rId3"/>
    <p:sldLayoutId id="2147483688" r:id="rId4"/>
    <p:sldLayoutId id="2147483689" r:id="rId5"/>
    <p:sldLayoutId id="2147483681" r:id="rId6"/>
    <p:sldLayoutId id="2147483690" r:id="rId7"/>
    <p:sldLayoutId id="2147483682" r:id="rId8"/>
    <p:sldLayoutId id="2147483674" r:id="rId9"/>
    <p:sldLayoutId id="2147483675" r:id="rId10"/>
    <p:sldLayoutId id="2147483677" r:id="rId11"/>
    <p:sldLayoutId id="2147483678" r:id="rId12"/>
    <p:sldLayoutId id="2147483679" r:id="rId13"/>
    <p:sldLayoutId id="2147483680" r:id="rId14"/>
    <p:sldLayoutId id="2147483683" r:id="rId15"/>
    <p:sldLayoutId id="2147483684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000" b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opescunmarius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0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12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0" Type="http://schemas.openxmlformats.org/officeDocument/2006/relationships/image" Target="../media/image29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BBD2A-60FD-4D0C-8344-28D7E6E38B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Probabilistic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F24E6-2AE8-4FD8-B92D-FE2CE716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398249"/>
          </a:xfrm>
        </p:spPr>
        <p:txBody>
          <a:bodyPr/>
          <a:lstStyle/>
          <a:p>
            <a:r>
              <a:rPr lang="en-US" dirty="0"/>
              <a:t>Marius Popescu</a:t>
            </a:r>
          </a:p>
          <a:p>
            <a:r>
              <a:rPr lang="en-US" sz="1800" dirty="0">
                <a:hlinkClick r:id="rId3"/>
              </a:rPr>
              <a:t>popescunmarius@gmail.com</a:t>
            </a:r>
            <a:endParaRPr lang="en-US" sz="1800" dirty="0"/>
          </a:p>
          <a:p>
            <a:r>
              <a:rPr lang="en-US" dirty="0"/>
              <a:t>2018 - 2019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81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2265BC-9135-47AB-BB99-A80A26D7F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291" y="593021"/>
            <a:ext cx="10561418" cy="3813527"/>
          </a:xfrm>
        </p:spPr>
        <p:txBody>
          <a:bodyPr/>
          <a:lstStyle/>
          <a:p>
            <a:r>
              <a:rPr lang="en-US" dirty="0"/>
              <a:t>TensorFlow Basics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93D4E-3ACB-425A-B521-7DAC842B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532" y="5236374"/>
            <a:ext cx="1621626" cy="16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52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690-3CD7-48D8-A9AA-507826E8D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tensorflow</a:t>
            </a:r>
            <a:r>
              <a:rPr lang="en-US" dirty="0"/>
              <a:t> as </a:t>
            </a:r>
            <a:r>
              <a:rPr lang="en-US" dirty="0" err="1"/>
              <a:t>tf</a:t>
            </a:r>
            <a:endParaRPr lang="en-US" dirty="0"/>
          </a:p>
        </p:txBody>
      </p:sp>
      <p:pic>
        <p:nvPicPr>
          <p:cNvPr id="8" name="Graphic 7" descr="Winking Face with No Fill">
            <a:extLst>
              <a:ext uri="{FF2B5EF4-FFF2-40B4-BE49-F238E27FC236}">
                <a16:creationId xmlns:a16="http://schemas.microsoft.com/office/drawing/2014/main" id="{8ED6B7AE-9C5C-4920-96B5-80CA3F003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1" y="53733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2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95B75E-8592-4DDF-94D3-47109CC4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Graphs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9519B7-89EE-422D-9C2C-E589CC971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5148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TensorFlow separates definition of computations from their execution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Phase 1: assemble a graph</a:t>
            </a:r>
          </a:p>
          <a:p>
            <a:r>
              <a:rPr lang="en-US" dirty="0"/>
              <a:t>Phase 2: use a session to execute operations in the graph.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073DF3-DC9E-4DB6-9786-E53F52ED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952" y="4160447"/>
            <a:ext cx="5730737" cy="2365453"/>
          </a:xfrm>
          <a:prstGeom prst="rect">
            <a:avLst/>
          </a:prstGeom>
        </p:spPr>
      </p:pic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D98385D5-FC33-4CA1-BF5D-B193105C1063}"/>
              </a:ext>
            </a:extLst>
          </p:cNvPr>
          <p:cNvSpPr/>
          <p:nvPr/>
        </p:nvSpPr>
        <p:spPr>
          <a:xfrm>
            <a:off x="8852452" y="2222288"/>
            <a:ext cx="3167270" cy="2525303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This might change in the future; in TensorFlow 2.0 the Eager execution will be the standard execution mode.</a:t>
            </a:r>
          </a:p>
        </p:txBody>
      </p:sp>
    </p:spTree>
    <p:extLst>
      <p:ext uri="{BB962C8B-B14F-4D97-AF65-F5344CB8AC3E}">
        <p14:creationId xmlns:p14="http://schemas.microsoft.com/office/powerpoint/2010/main" val="228172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58AF6-064E-40FA-80D3-4F755223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tensor?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9B937-E58E-43EA-B78E-3FE0E3E8D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Mathematics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DC37C9-06D9-422A-A615-C1A6E8D06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729" y="2751139"/>
            <a:ext cx="5189856" cy="1940132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A tensor is an arbitrarily complex geometric object that maps in a (multi-)linear manner geometric vectors, scalars, and other tensors to a resulting tensor. Thereby, vectors and scalars themselves are considered as the simplest tensors.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61A2C1-844D-4303-BDB4-DB63780638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 TensorFlow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29414B-A4DC-4285-94E4-BC9027202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7415" y="2751139"/>
            <a:ext cx="5194583" cy="2125662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An n-dimensional array{</a:t>
            </a:r>
          </a:p>
          <a:p>
            <a:r>
              <a:rPr lang="pt-BR" dirty="0"/>
              <a:t>0-d / rank 0 tensor: scalar (number) </a:t>
            </a:r>
          </a:p>
          <a:p>
            <a:r>
              <a:rPr lang="pt-BR" dirty="0"/>
              <a:t>1-d / rank 1 tensor: vector</a:t>
            </a:r>
          </a:p>
          <a:p>
            <a:r>
              <a:rPr lang="pt-BR" dirty="0"/>
              <a:t>2-d / rank 2 tensor: matrix</a:t>
            </a:r>
          </a:p>
          <a:p>
            <a:r>
              <a:rPr lang="pt-BR" dirty="0"/>
              <a:t>...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s://upload.wikimedia.org/wikipedia/commons/thumb/4/45/Components_stress_tensor.svg/300px-Components_stress_tensor.svg.png">
            <a:extLst>
              <a:ext uri="{FF2B5EF4-FFF2-40B4-BE49-F238E27FC236}">
                <a16:creationId xmlns:a16="http://schemas.microsoft.com/office/drawing/2014/main" id="{69163B17-EE5D-4E09-962D-BEDCEE187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906" y="4248150"/>
            <a:ext cx="28575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D9CC44-0C81-433E-ADC7-F65CB2F5D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317" y="4876801"/>
            <a:ext cx="1621677" cy="16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46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8D68B3-DAD1-4BC4-B5D4-CC146614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Graphs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11571-A2F8-4A50-A960-2FD4B4A6E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7288" cy="363651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&gt;&gt;&gt;import </a:t>
            </a:r>
            <a:r>
              <a:rPr lang="en-US" sz="1400" dirty="0" err="1">
                <a:latin typeface="Consolas" panose="020B0609020204030204" pitchFamily="49" charset="0"/>
              </a:rPr>
              <a:t>tensorflow</a:t>
            </a:r>
            <a:r>
              <a:rPr lang="en-US" sz="1400" dirty="0">
                <a:latin typeface="Consolas" panose="020B0609020204030204" pitchFamily="49" charset="0"/>
              </a:rPr>
              <a:t> as </a:t>
            </a:r>
            <a:r>
              <a:rPr lang="en-US" sz="1400" dirty="0" err="1">
                <a:latin typeface="Consolas" panose="020B0609020204030204" pitchFamily="49" charset="0"/>
              </a:rPr>
              <a:t>tf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&gt;&gt;&gt;a = </a:t>
            </a:r>
            <a:r>
              <a:rPr lang="en-US" sz="1400" dirty="0" err="1">
                <a:latin typeface="Consolas" panose="020B0609020204030204" pitchFamily="49" charset="0"/>
              </a:rPr>
              <a:t>tf.add</a:t>
            </a:r>
            <a:r>
              <a:rPr lang="en-US" sz="1400" dirty="0">
                <a:latin typeface="Consolas" panose="020B0609020204030204" pitchFamily="49" charset="0"/>
              </a:rPr>
              <a:t>(3, 5)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Why x, 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TF automatically names the nodes when you don’t explicitly name them. </a:t>
            </a:r>
          </a:p>
          <a:p>
            <a:pPr marL="0" indent="0">
              <a:buNone/>
            </a:pPr>
            <a:r>
              <a:rPr lang="en-US" dirty="0"/>
              <a:t>x = 3</a:t>
            </a:r>
          </a:p>
          <a:p>
            <a:pPr marL="0" indent="0">
              <a:buNone/>
            </a:pPr>
            <a:r>
              <a:rPr lang="en-US" dirty="0"/>
              <a:t>y = 5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7C9100-7A04-476A-AFD4-FAAB4CCDE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381" y="4926029"/>
            <a:ext cx="3346994" cy="1865538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BEA29B-70D6-4220-B9E9-E0E4A42CE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31972"/>
            <a:ext cx="6096000" cy="29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6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8D68B3-DAD1-4BC4-B5D4-CC146614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Graphs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11571-A2F8-4A50-A960-2FD4B4A6E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7288" cy="363651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&gt;&gt;&gt;import </a:t>
            </a:r>
            <a:r>
              <a:rPr lang="en-US" sz="1400" dirty="0" err="1">
                <a:latin typeface="Consolas" panose="020B0609020204030204" pitchFamily="49" charset="0"/>
              </a:rPr>
              <a:t>tensorflow</a:t>
            </a:r>
            <a:r>
              <a:rPr lang="en-US" sz="1400" dirty="0">
                <a:latin typeface="Consolas" panose="020B0609020204030204" pitchFamily="49" charset="0"/>
              </a:rPr>
              <a:t> as </a:t>
            </a:r>
            <a:r>
              <a:rPr lang="en-US" sz="1400" dirty="0" err="1">
                <a:latin typeface="Consolas" panose="020B0609020204030204" pitchFamily="49" charset="0"/>
              </a:rPr>
              <a:t>tf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&gt;&gt;&gt;a = </a:t>
            </a:r>
            <a:r>
              <a:rPr lang="en-US" sz="1400" dirty="0" err="1">
                <a:latin typeface="Consolas" panose="020B0609020204030204" pitchFamily="49" charset="0"/>
              </a:rPr>
              <a:t>tf.add</a:t>
            </a:r>
            <a:r>
              <a:rPr lang="en-US" sz="1400" dirty="0">
                <a:latin typeface="Consolas" panose="020B0609020204030204" pitchFamily="49" charset="0"/>
              </a:rPr>
              <a:t>(3, 5)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Nodes: operators, variables, and constants</a:t>
            </a:r>
          </a:p>
          <a:p>
            <a:pPr marL="0" indent="0">
              <a:buNone/>
            </a:pPr>
            <a:r>
              <a:rPr lang="en-US" dirty="0"/>
              <a:t>Edges: tensors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Tensors are data.</a:t>
            </a:r>
          </a:p>
          <a:p>
            <a:pPr marL="0" indent="0">
              <a:buNone/>
            </a:pPr>
            <a:r>
              <a:rPr lang="en-US" dirty="0"/>
              <a:t>TensorFlow = tensor + flow = data + flow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7C9100-7A04-476A-AFD4-FAAB4CCDE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754" y="2496231"/>
            <a:ext cx="3346994" cy="18655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5FDEB-55D9-4B14-A41E-546497DC42DE}"/>
              </a:ext>
            </a:extLst>
          </p:cNvPr>
          <p:cNvSpPr txBox="1"/>
          <p:nvPr/>
        </p:nvSpPr>
        <p:spPr>
          <a:xfrm>
            <a:off x="8521148" y="4678017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Interpretation?</a:t>
            </a:r>
          </a:p>
        </p:txBody>
      </p:sp>
    </p:spTree>
    <p:extLst>
      <p:ext uri="{BB962C8B-B14F-4D97-AF65-F5344CB8AC3E}">
        <p14:creationId xmlns:p14="http://schemas.microsoft.com/office/powerpoint/2010/main" val="249073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8D68B3-DAD1-4BC4-B5D4-CC146614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Graphs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11571-A2F8-4A50-A960-2FD4B4A6E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496231"/>
            <a:ext cx="5277288" cy="1439665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&gt;&gt;&gt;import </a:t>
            </a:r>
            <a:r>
              <a:rPr lang="en-US" sz="1400" dirty="0" err="1">
                <a:latin typeface="Consolas" panose="020B0609020204030204" pitchFamily="49" charset="0"/>
              </a:rPr>
              <a:t>tensorflow</a:t>
            </a:r>
            <a:r>
              <a:rPr lang="en-US" sz="1400" dirty="0">
                <a:latin typeface="Consolas" panose="020B0609020204030204" pitchFamily="49" charset="0"/>
              </a:rPr>
              <a:t> as </a:t>
            </a:r>
            <a:r>
              <a:rPr lang="en-US" sz="1400" dirty="0" err="1">
                <a:latin typeface="Consolas" panose="020B0609020204030204" pitchFamily="49" charset="0"/>
              </a:rPr>
              <a:t>tf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&gt;&gt;&gt;a = </a:t>
            </a:r>
            <a:r>
              <a:rPr lang="en-US" sz="1400" dirty="0" err="1">
                <a:latin typeface="Consolas" panose="020B0609020204030204" pitchFamily="49" charset="0"/>
              </a:rPr>
              <a:t>tf.add</a:t>
            </a:r>
            <a:r>
              <a:rPr lang="en-US" sz="1400" dirty="0">
                <a:latin typeface="Consolas" panose="020B0609020204030204" pitchFamily="49" charset="0"/>
              </a:rPr>
              <a:t>(3, 5)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&gt;&gt;&gt;print(a)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Tensor("Add:0", shape=(), </a:t>
            </a:r>
            <a:r>
              <a:rPr lang="en-US" sz="1400" dirty="0" err="1">
                <a:latin typeface="Consolas" panose="020B0609020204030204" pitchFamily="49" charset="0"/>
              </a:rPr>
              <a:t>dtype</a:t>
            </a:r>
            <a:r>
              <a:rPr lang="en-US" sz="1400" dirty="0">
                <a:latin typeface="Consolas" panose="020B0609020204030204" pitchFamily="49" charset="0"/>
              </a:rPr>
              <a:t>=int32)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7C9100-7A04-476A-AFD4-FAAB4CCDE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754" y="2496231"/>
            <a:ext cx="3346994" cy="1865538"/>
          </a:xfrm>
          <a:prstGeom prst="rect">
            <a:avLst/>
          </a:prstGeom>
        </p:spPr>
      </p:pic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EF0FFFE8-FC68-4347-89F3-FC735B4FD28E}"/>
              </a:ext>
            </a:extLst>
          </p:cNvPr>
          <p:cNvSpPr/>
          <p:nvPr/>
        </p:nvSpPr>
        <p:spPr>
          <a:xfrm>
            <a:off x="1337006" y="3935896"/>
            <a:ext cx="2120349" cy="91440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8</a:t>
            </a:r>
          </a:p>
        </p:txBody>
      </p:sp>
    </p:spTree>
    <p:extLst>
      <p:ext uri="{BB962C8B-B14F-4D97-AF65-F5344CB8AC3E}">
        <p14:creationId xmlns:p14="http://schemas.microsoft.com/office/powerpoint/2010/main" val="80827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B3E8D-883A-4391-A2B4-AB0641DA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the value of 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17CC5-56B5-4674-9428-C12EC684C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7821705" cy="2707522"/>
          </a:xfrm>
        </p:spPr>
        <p:txBody>
          <a:bodyPr/>
          <a:lstStyle/>
          <a:p>
            <a:r>
              <a:rPr lang="en-US" dirty="0"/>
              <a:t>Create a session, assign it to variable </a:t>
            </a:r>
            <a:r>
              <a:rPr lang="en-US" sz="1400" dirty="0" err="1">
                <a:latin typeface="Consolas" panose="020B0609020204030204" pitchFamily="49" charset="0"/>
              </a:rPr>
              <a:t>sess</a:t>
            </a:r>
            <a:r>
              <a:rPr lang="en-US" dirty="0"/>
              <a:t> so we can call it later</a:t>
            </a:r>
          </a:p>
          <a:p>
            <a:r>
              <a:rPr lang="en-US" dirty="0"/>
              <a:t>Within the session, evaluate the graph to fetch the value of a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import </a:t>
            </a:r>
            <a:r>
              <a:rPr lang="en-US" sz="1400" dirty="0" err="1">
                <a:latin typeface="Consolas" panose="020B0609020204030204" pitchFamily="49" charset="0"/>
              </a:rPr>
              <a:t>tensorflow</a:t>
            </a:r>
            <a:r>
              <a:rPr lang="en-US" sz="1400" dirty="0">
                <a:latin typeface="Consolas" panose="020B0609020204030204" pitchFamily="49" charset="0"/>
              </a:rPr>
              <a:t> as </a:t>
            </a:r>
            <a:r>
              <a:rPr lang="en-US" sz="1400" dirty="0" err="1">
                <a:latin typeface="Consolas" panose="020B0609020204030204" pitchFamily="49" charset="0"/>
              </a:rPr>
              <a:t>tf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a = </a:t>
            </a:r>
            <a:r>
              <a:rPr lang="en-US" sz="1400" dirty="0" err="1">
                <a:latin typeface="Consolas" panose="020B0609020204030204" pitchFamily="49" charset="0"/>
              </a:rPr>
              <a:t>tf.add</a:t>
            </a:r>
            <a:r>
              <a:rPr lang="en-US" sz="1400" dirty="0">
                <a:latin typeface="Consolas" panose="020B0609020204030204" pitchFamily="49" charset="0"/>
              </a:rPr>
              <a:t>(3, 5)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 err="1">
                <a:latin typeface="Consolas" panose="020B0609020204030204" pitchFamily="49" charset="0"/>
              </a:rPr>
              <a:t>sess</a:t>
            </a:r>
            <a:r>
              <a:rPr lang="en-US" sz="1400" dirty="0">
                <a:latin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</a:rPr>
              <a:t>tf.Session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print(</a:t>
            </a:r>
            <a:r>
              <a:rPr lang="en-US" sz="1400" dirty="0" err="1">
                <a:latin typeface="Consolas" panose="020B0609020204030204" pitchFamily="49" charset="0"/>
              </a:rPr>
              <a:t>sess.run</a:t>
            </a:r>
            <a:r>
              <a:rPr lang="en-US" sz="1400" dirty="0">
                <a:latin typeface="Consolas" panose="020B0609020204030204" pitchFamily="49" charset="0"/>
              </a:rPr>
              <a:t>(a))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 err="1">
                <a:latin typeface="Consolas" panose="020B0609020204030204" pitchFamily="49" charset="0"/>
              </a:rPr>
              <a:t>sess.close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3A310-918C-41A1-AC4F-6125C1714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94" y="3429000"/>
            <a:ext cx="3346994" cy="1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09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B3E8D-883A-4391-A2B4-AB0641DA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the value of 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17CC5-56B5-4674-9428-C12EC684C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7821705" cy="2707522"/>
          </a:xfrm>
        </p:spPr>
        <p:txBody>
          <a:bodyPr/>
          <a:lstStyle/>
          <a:p>
            <a:r>
              <a:rPr lang="en-US" dirty="0"/>
              <a:t>Create a session, assign it to variable </a:t>
            </a:r>
            <a:r>
              <a:rPr lang="en-US" sz="1400" dirty="0" err="1">
                <a:latin typeface="Consolas" panose="020B0609020204030204" pitchFamily="49" charset="0"/>
              </a:rPr>
              <a:t>sess</a:t>
            </a:r>
            <a:r>
              <a:rPr lang="en-US" dirty="0"/>
              <a:t> so we can call it later</a:t>
            </a:r>
          </a:p>
          <a:p>
            <a:r>
              <a:rPr lang="en-US" dirty="0"/>
              <a:t>Within the session, evaluate the graph to fetch the value of a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import </a:t>
            </a:r>
            <a:r>
              <a:rPr lang="en-US" sz="1400" dirty="0" err="1">
                <a:latin typeface="Consolas" panose="020B0609020204030204" pitchFamily="49" charset="0"/>
              </a:rPr>
              <a:t>tensorflow</a:t>
            </a:r>
            <a:r>
              <a:rPr lang="en-US" sz="1400" dirty="0">
                <a:latin typeface="Consolas" panose="020B0609020204030204" pitchFamily="49" charset="0"/>
              </a:rPr>
              <a:t> as </a:t>
            </a:r>
            <a:r>
              <a:rPr lang="en-US" sz="1400" dirty="0" err="1">
                <a:latin typeface="Consolas" panose="020B0609020204030204" pitchFamily="49" charset="0"/>
              </a:rPr>
              <a:t>tf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a = </a:t>
            </a:r>
            <a:r>
              <a:rPr lang="en-US" sz="1400" dirty="0" err="1">
                <a:latin typeface="Consolas" panose="020B0609020204030204" pitchFamily="49" charset="0"/>
              </a:rPr>
              <a:t>tf.add</a:t>
            </a:r>
            <a:r>
              <a:rPr lang="en-US" sz="1400" dirty="0">
                <a:latin typeface="Consolas" panose="020B0609020204030204" pitchFamily="49" charset="0"/>
              </a:rPr>
              <a:t>(3, 5)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 err="1">
                <a:latin typeface="Consolas" panose="020B0609020204030204" pitchFamily="49" charset="0"/>
              </a:rPr>
              <a:t>sess</a:t>
            </a:r>
            <a:r>
              <a:rPr lang="en-US" sz="1400" dirty="0">
                <a:latin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</a:rPr>
              <a:t>tf.Session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with </a:t>
            </a:r>
            <a:r>
              <a:rPr lang="en-US" sz="1400" dirty="0" err="1">
                <a:latin typeface="Consolas" panose="020B0609020204030204" pitchFamily="49" charset="0"/>
              </a:rPr>
              <a:t>tf.Session</a:t>
            </a:r>
            <a:r>
              <a:rPr lang="en-US" sz="1400" dirty="0">
                <a:latin typeface="Consolas" panose="020B0609020204030204" pitchFamily="49" charset="0"/>
              </a:rPr>
              <a:t>() as </a:t>
            </a:r>
            <a:r>
              <a:rPr lang="en-US" sz="1400" dirty="0" err="1">
                <a:latin typeface="Consolas" panose="020B0609020204030204" pitchFamily="49" charset="0"/>
              </a:rPr>
              <a:t>sess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	print(</a:t>
            </a:r>
            <a:r>
              <a:rPr lang="en-US" sz="1400" dirty="0" err="1">
                <a:latin typeface="Consolas" panose="020B0609020204030204" pitchFamily="49" charset="0"/>
              </a:rPr>
              <a:t>sess.run</a:t>
            </a:r>
            <a:r>
              <a:rPr lang="en-US" sz="1400" dirty="0">
                <a:latin typeface="Consolas" panose="020B0609020204030204" pitchFamily="49" charset="0"/>
              </a:rPr>
              <a:t>(a))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 err="1">
                <a:latin typeface="Consolas" panose="020B0609020204030204" pitchFamily="49" charset="0"/>
              </a:rPr>
              <a:t>sess.close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3A310-918C-41A1-AC4F-6125C1714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94" y="3429000"/>
            <a:ext cx="3346994" cy="187163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1D35EF-78CF-4405-8D51-332500E33DE2}"/>
              </a:ext>
            </a:extLst>
          </p:cNvPr>
          <p:cNvCxnSpPr>
            <a:cxnSpLocks/>
          </p:cNvCxnSpPr>
          <p:nvPr/>
        </p:nvCxnSpPr>
        <p:spPr>
          <a:xfrm>
            <a:off x="810000" y="4055165"/>
            <a:ext cx="19994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4AE93C-C727-4C4A-B45B-19363ED6E0E7}"/>
              </a:ext>
            </a:extLst>
          </p:cNvPr>
          <p:cNvCxnSpPr>
            <a:cxnSpLocks/>
          </p:cNvCxnSpPr>
          <p:nvPr/>
        </p:nvCxnSpPr>
        <p:spPr>
          <a:xfrm>
            <a:off x="818712" y="4678017"/>
            <a:ext cx="13413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259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5F5D6-65AE-42DF-BFC0-118D70A3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tf.Session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F4901-151E-4700-828A-308BA03BC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 Session object encapsulates the environment in which Operation objects are executed, and Tensor objects are evaluated.</a:t>
            </a:r>
          </a:p>
          <a:p>
            <a:pPr algn="just"/>
            <a:r>
              <a:rPr lang="en-US" dirty="0"/>
              <a:t>A TensorFlow session is used to run parts of the graph to get the variables we want.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09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2265BC-9135-47AB-BB99-A80A26D7F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Probability / Edward2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93D4E-3ACB-425A-B521-7DAC842B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532" y="5236374"/>
            <a:ext cx="1621626" cy="16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19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0421-94D0-47C3-BEC6-C6744BD3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A201F-CCF6-4185-8CAB-DF1FF8A6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296627" cy="17268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x = 2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y = 3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 err="1">
                <a:latin typeface="Consolas" panose="020B0609020204030204" pitchFamily="49" charset="0"/>
              </a:rPr>
              <a:t>add_op</a:t>
            </a:r>
            <a:r>
              <a:rPr lang="en-US" sz="1400" dirty="0">
                <a:latin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</a:rPr>
              <a:t>tf.add</a:t>
            </a:r>
            <a:r>
              <a:rPr lang="en-US" sz="1400" dirty="0">
                <a:latin typeface="Consolas" panose="020B0609020204030204" pitchFamily="49" charset="0"/>
              </a:rPr>
              <a:t>(x, y)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 err="1">
                <a:latin typeface="Consolas" panose="020B0609020204030204" pitchFamily="49" charset="0"/>
              </a:rPr>
              <a:t>mul_op</a:t>
            </a:r>
            <a:r>
              <a:rPr lang="en-US" sz="1400" dirty="0">
                <a:latin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</a:rPr>
              <a:t>tf.multiply</a:t>
            </a:r>
            <a:r>
              <a:rPr lang="en-US" sz="1400" dirty="0">
                <a:latin typeface="Consolas" panose="020B0609020204030204" pitchFamily="49" charset="0"/>
              </a:rPr>
              <a:t>(x, y)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useless = </a:t>
            </a:r>
            <a:r>
              <a:rPr lang="en-US" sz="1400" dirty="0" err="1">
                <a:latin typeface="Consolas" panose="020B0609020204030204" pitchFamily="49" charset="0"/>
              </a:rPr>
              <a:t>tf.multiply</a:t>
            </a:r>
            <a:r>
              <a:rPr lang="en-US" sz="1400" dirty="0">
                <a:latin typeface="Consolas" panose="020B0609020204030204" pitchFamily="49" charset="0"/>
              </a:rPr>
              <a:t>(x, </a:t>
            </a:r>
            <a:r>
              <a:rPr lang="en-US" sz="1400" dirty="0" err="1">
                <a:latin typeface="Consolas" panose="020B0609020204030204" pitchFamily="49" charset="0"/>
              </a:rPr>
              <a:t>add_op</a:t>
            </a:r>
            <a:r>
              <a:rPr lang="en-US" sz="1400" dirty="0">
                <a:latin typeface="Consolas" panose="020B0609020204030204" pitchFamily="49" charset="0"/>
              </a:rPr>
              <a:t>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 err="1">
                <a:latin typeface="Consolas" panose="020B0609020204030204" pitchFamily="49" charset="0"/>
              </a:rPr>
              <a:t>pow_op</a:t>
            </a:r>
            <a:r>
              <a:rPr lang="en-US" sz="1400" dirty="0">
                <a:latin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</a:rPr>
              <a:t>tf.pow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add_op</a:t>
            </a:r>
            <a:r>
              <a:rPr lang="en-US" sz="1400" dirty="0">
                <a:latin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</a:rPr>
              <a:t>mul_op</a:t>
            </a:r>
            <a:r>
              <a:rPr lang="en-US" sz="1400" dirty="0">
                <a:latin typeface="Consolas" panose="020B0609020204030204" pitchFamily="49" charset="0"/>
              </a:rPr>
              <a:t>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with </a:t>
            </a:r>
            <a:r>
              <a:rPr lang="en-US" sz="1400" dirty="0" err="1">
                <a:latin typeface="Consolas" panose="020B0609020204030204" pitchFamily="49" charset="0"/>
              </a:rPr>
              <a:t>tf.Session</a:t>
            </a:r>
            <a:r>
              <a:rPr lang="en-US" sz="1400" dirty="0">
                <a:latin typeface="Consolas" panose="020B0609020204030204" pitchFamily="49" charset="0"/>
              </a:rPr>
              <a:t>() as </a:t>
            </a:r>
            <a:r>
              <a:rPr lang="en-US" sz="1400" dirty="0" err="1">
                <a:latin typeface="Consolas" panose="020B0609020204030204" pitchFamily="49" charset="0"/>
              </a:rPr>
              <a:t>sess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	z = </a:t>
            </a:r>
            <a:r>
              <a:rPr lang="en-US" sz="1400" dirty="0" err="1">
                <a:latin typeface="Consolas" panose="020B0609020204030204" pitchFamily="49" charset="0"/>
              </a:rPr>
              <a:t>sess.run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pow_op</a:t>
            </a:r>
            <a:r>
              <a:rPr lang="en-US" sz="1400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DFB24-FDBD-44D6-A392-4020EA9D7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655" y="2218209"/>
            <a:ext cx="4858933" cy="2664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A89256-58F5-43D3-83E3-B946AA050EA0}"/>
              </a:ext>
            </a:extLst>
          </p:cNvPr>
          <p:cNvSpPr txBox="1"/>
          <p:nvPr/>
        </p:nvSpPr>
        <p:spPr>
          <a:xfrm>
            <a:off x="5392015" y="5487482"/>
            <a:ext cx="5989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Because we only want the value of </a:t>
            </a:r>
            <a:r>
              <a:rPr lang="en-US" sz="1400" dirty="0" err="1">
                <a:latin typeface="Consolas" panose="020B0609020204030204" pitchFamily="49" charset="0"/>
              </a:rPr>
              <a:t>pow</a:t>
            </a:r>
            <a:r>
              <a:rPr lang="en-US" dirty="0" err="1"/>
              <a:t>_op</a:t>
            </a:r>
            <a:r>
              <a:rPr lang="en-US" dirty="0"/>
              <a:t> and </a:t>
            </a:r>
            <a:r>
              <a:rPr lang="en-US" sz="1400" dirty="0" err="1">
                <a:latin typeface="Consolas" panose="020B0609020204030204" pitchFamily="49" charset="0"/>
              </a:rPr>
              <a:t>pow</a:t>
            </a:r>
            <a:r>
              <a:rPr lang="en-US" dirty="0" err="1"/>
              <a:t>_op</a:t>
            </a:r>
            <a:r>
              <a:rPr lang="en-US" dirty="0"/>
              <a:t> doesn’t depend on useless, session won’t compute value of useless</a:t>
            </a:r>
          </a:p>
        </p:txBody>
      </p:sp>
    </p:spTree>
    <p:extLst>
      <p:ext uri="{BB962C8B-B14F-4D97-AF65-F5344CB8AC3E}">
        <p14:creationId xmlns:p14="http://schemas.microsoft.com/office/powerpoint/2010/main" val="146937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7463-85EC-4C8A-89C0-15C87354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F32DA-9F3E-440A-86E9-21BD008D6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3395479" cy="3636511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Possible to break graphs into several chunks and run them parallelly across multiple CPUs, GPUs, TPUs, or other devices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76546-9484-4457-975F-324CF528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157" y="2356621"/>
            <a:ext cx="4359018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40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E422E-F0FE-4D94-992C-02C2DB285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with </a:t>
            </a:r>
            <a:r>
              <a:rPr lang="en-US" dirty="0" err="1"/>
              <a:t>TensorBoard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8798-7CAF-47E4-B3DE-DC367C041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import </a:t>
            </a:r>
            <a:r>
              <a:rPr lang="en-US" sz="1400" dirty="0" err="1">
                <a:latin typeface="Consolas" panose="020B0609020204030204" pitchFamily="49" charset="0"/>
              </a:rPr>
              <a:t>tensorflow</a:t>
            </a:r>
            <a:r>
              <a:rPr lang="en-US" sz="1400" dirty="0">
                <a:latin typeface="Consolas" panose="020B0609020204030204" pitchFamily="49" charset="0"/>
              </a:rPr>
              <a:t> as </a:t>
            </a:r>
            <a:r>
              <a:rPr lang="en-US" sz="1400" dirty="0" err="1">
                <a:latin typeface="Consolas" panose="020B0609020204030204" pitchFamily="49" charset="0"/>
              </a:rPr>
              <a:t>tf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a = </a:t>
            </a:r>
            <a:r>
              <a:rPr lang="en-US" sz="1400" dirty="0" err="1">
                <a:latin typeface="Consolas" panose="020B0609020204030204" pitchFamily="49" charset="0"/>
              </a:rPr>
              <a:t>tf.constant</a:t>
            </a:r>
            <a:r>
              <a:rPr lang="en-US" sz="1400" dirty="0">
                <a:latin typeface="Consolas" panose="020B0609020204030204" pitchFamily="49" charset="0"/>
              </a:rPr>
              <a:t>(2, name = 'a')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b = </a:t>
            </a:r>
            <a:r>
              <a:rPr lang="en-US" sz="1400" dirty="0" err="1">
                <a:latin typeface="Consolas" panose="020B0609020204030204" pitchFamily="49" charset="0"/>
              </a:rPr>
              <a:t>tf.constant</a:t>
            </a:r>
            <a:r>
              <a:rPr lang="en-US" sz="1400" dirty="0">
                <a:latin typeface="Consolas" panose="020B0609020204030204" pitchFamily="49" charset="0"/>
              </a:rPr>
              <a:t>(3, name = 'b')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x = </a:t>
            </a:r>
            <a:r>
              <a:rPr lang="en-US" sz="1400" dirty="0" err="1">
                <a:latin typeface="Consolas" panose="020B0609020204030204" pitchFamily="49" charset="0"/>
              </a:rPr>
              <a:t>tf.add</a:t>
            </a:r>
            <a:r>
              <a:rPr lang="en-US" sz="1400" dirty="0">
                <a:latin typeface="Consolas" panose="020B0609020204030204" pitchFamily="49" charset="0"/>
              </a:rPr>
              <a:t>(a, b, name = 'x')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writer = </a:t>
            </a:r>
            <a:r>
              <a:rPr lang="en-US" sz="1400" dirty="0" err="1">
                <a:latin typeface="Consolas" panose="020B0609020204030204" pitchFamily="49" charset="0"/>
              </a:rPr>
              <a:t>tf.summary.FileWriter</a:t>
            </a:r>
            <a:r>
              <a:rPr lang="en-US" sz="1400" dirty="0">
                <a:latin typeface="Consolas" panose="020B0609020204030204" pitchFamily="49" charset="0"/>
              </a:rPr>
              <a:t>('./graphs', </a:t>
            </a:r>
            <a:r>
              <a:rPr lang="en-US" sz="1400" dirty="0" err="1">
                <a:latin typeface="Consolas" panose="020B0609020204030204" pitchFamily="49" charset="0"/>
              </a:rPr>
              <a:t>tf.get_default_graph</a:t>
            </a:r>
            <a:r>
              <a:rPr lang="en-US" sz="1400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with </a:t>
            </a:r>
            <a:r>
              <a:rPr lang="en-US" sz="1400" dirty="0" err="1">
                <a:latin typeface="Consolas" panose="020B0609020204030204" pitchFamily="49" charset="0"/>
              </a:rPr>
              <a:t>tf.Session</a:t>
            </a:r>
            <a:r>
              <a:rPr lang="en-US" sz="1400" dirty="0">
                <a:latin typeface="Consolas" panose="020B0609020204030204" pitchFamily="49" charset="0"/>
              </a:rPr>
              <a:t>() as </a:t>
            </a:r>
            <a:r>
              <a:rPr lang="en-US" sz="1400" dirty="0" err="1">
                <a:latin typeface="Consolas" panose="020B0609020204030204" pitchFamily="49" charset="0"/>
              </a:rPr>
              <a:t>sess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# writer = </a:t>
            </a:r>
            <a:r>
              <a:rPr lang="en-US" sz="1400" dirty="0" err="1">
                <a:latin typeface="Consolas" panose="020B0609020204030204" pitchFamily="49" charset="0"/>
              </a:rPr>
              <a:t>tf.summary.FileWriter</a:t>
            </a:r>
            <a:r>
              <a:rPr lang="en-US" sz="1400" dirty="0">
                <a:latin typeface="Consolas" panose="020B0609020204030204" pitchFamily="49" charset="0"/>
              </a:rPr>
              <a:t>('./graphs', </a:t>
            </a:r>
            <a:r>
              <a:rPr lang="en-US" sz="1400" dirty="0" err="1">
                <a:latin typeface="Consolas" panose="020B0609020204030204" pitchFamily="49" charset="0"/>
              </a:rPr>
              <a:t>sess.graph</a:t>
            </a:r>
            <a:r>
              <a:rPr lang="en-US" sz="1400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print(</a:t>
            </a:r>
            <a:r>
              <a:rPr lang="en-US" sz="1400" dirty="0" err="1">
                <a:latin typeface="Consolas" panose="020B0609020204030204" pitchFamily="49" charset="0"/>
              </a:rPr>
              <a:t>sess.run</a:t>
            </a:r>
            <a:r>
              <a:rPr lang="en-US" sz="1400" dirty="0">
                <a:latin typeface="Consolas" panose="020B0609020204030204" pitchFamily="49" charset="0"/>
              </a:rPr>
              <a:t>(x))</a:t>
            </a: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writer.close</a:t>
            </a:r>
            <a:r>
              <a:rPr lang="en-US" sz="1400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96210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5DBC-A594-4C75-832C-A1BFE239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with </a:t>
            </a:r>
            <a:r>
              <a:rPr lang="en-US" dirty="0" err="1"/>
              <a:t>TensorBoard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5E84C-22BD-4675-8BE4-7183CF3C2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python yourprogram.py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 err="1">
                <a:latin typeface="Consolas" panose="020B0609020204030204" pitchFamily="49" charset="0"/>
              </a:rPr>
              <a:t>tensorboard</a:t>
            </a:r>
            <a:r>
              <a:rPr lang="en-US" sz="1400" dirty="0">
                <a:latin typeface="Consolas" panose="020B0609020204030204" pitchFamily="49" charset="0"/>
              </a:rPr>
              <a:t> --</a:t>
            </a:r>
            <a:r>
              <a:rPr lang="en-US" sz="1400" dirty="0" err="1">
                <a:latin typeface="Consolas" panose="020B0609020204030204" pitchFamily="49" charset="0"/>
              </a:rPr>
              <a:t>logdir</a:t>
            </a:r>
            <a:r>
              <a:rPr lang="en-US" sz="1400" dirty="0">
                <a:latin typeface="Consolas" panose="020B0609020204030204" pitchFamily="49" charset="0"/>
              </a:rPr>
              <a:t>="./graphs" --port 6006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Then open your browser and go to: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http://localhost:6006/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247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68E514-6222-445E-B184-7C0F19112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725" y="1008896"/>
            <a:ext cx="9681275" cy="5849103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B68ADDD-7DEC-4B3C-804B-5A39EB8D67E3}"/>
              </a:ext>
            </a:extLst>
          </p:cNvPr>
          <p:cNvSpPr/>
          <p:nvPr/>
        </p:nvSpPr>
        <p:spPr>
          <a:xfrm>
            <a:off x="131735" y="139484"/>
            <a:ext cx="2293749" cy="1797803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Visualization with </a:t>
            </a:r>
            <a:r>
              <a:rPr lang="en-US" sz="2800" dirty="0" err="1"/>
              <a:t>TensorBoard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15049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8285-209F-469C-9E50-2CED5ADF5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44F9-EC85-4AEF-969B-85408F423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49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9326B4-6B49-4629-9A59-32C0430E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tf.Tensor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A46E4A-07A9-488C-901D-4386FC7F6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Internally, TensorFlow represents tensors as n-dimensional arrays of base datatypes.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sz="1400" dirty="0" err="1">
                <a:latin typeface="Consolas" panose="020B0609020204030204" pitchFamily="49" charset="0"/>
              </a:rPr>
              <a:t>tf.Tensor</a:t>
            </a:r>
            <a:r>
              <a:rPr lang="en-US" dirty="0"/>
              <a:t> has the following properties:</a:t>
            </a:r>
          </a:p>
          <a:p>
            <a:r>
              <a:rPr lang="en-US" dirty="0"/>
              <a:t>a data type (</a:t>
            </a:r>
            <a:r>
              <a:rPr lang="en-US" sz="1400" dirty="0">
                <a:latin typeface="Consolas" panose="020B0609020204030204" pitchFamily="49" charset="0"/>
              </a:rPr>
              <a:t>float32</a:t>
            </a:r>
            <a:r>
              <a:rPr lang="en-US" dirty="0"/>
              <a:t>, </a:t>
            </a:r>
            <a:r>
              <a:rPr lang="en-US" sz="1400" dirty="0">
                <a:latin typeface="Consolas" panose="020B0609020204030204" pitchFamily="49" charset="0"/>
              </a:rPr>
              <a:t>int32</a:t>
            </a:r>
            <a:r>
              <a:rPr lang="en-US" dirty="0"/>
              <a:t>, or </a:t>
            </a:r>
            <a:r>
              <a:rPr lang="en-US" sz="1400" dirty="0">
                <a:latin typeface="Consolas" panose="020B0609020204030204" pitchFamily="49" charset="0"/>
              </a:rPr>
              <a:t>string</a:t>
            </a:r>
            <a:r>
              <a:rPr lang="en-US" dirty="0"/>
              <a:t>, for example)</a:t>
            </a:r>
          </a:p>
          <a:p>
            <a:r>
              <a:rPr lang="en-US" dirty="0"/>
              <a:t>a shape</a:t>
            </a:r>
          </a:p>
        </p:txBody>
      </p:sp>
    </p:spTree>
    <p:extLst>
      <p:ext uri="{BB962C8B-B14F-4D97-AF65-F5344CB8AC3E}">
        <p14:creationId xmlns:p14="http://schemas.microsoft.com/office/powerpoint/2010/main" val="2504964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7B1E4-ECBE-4E18-840E-D89CFBC34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0E6AC-330F-4495-8EFC-0888D27AB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6526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TensorFlow documentation uses three notational conventions to describe tensor dimensionality: rank, shape, and dimension number.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80D86-D1A4-4723-B32B-4CB005973749}"/>
              </a:ext>
            </a:extLst>
          </p:cNvPr>
          <p:cNvSpPr txBox="1"/>
          <p:nvPr/>
        </p:nvSpPr>
        <p:spPr>
          <a:xfrm>
            <a:off x="818712" y="5737950"/>
            <a:ext cx="937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Shapes can be represented via Python lists / tuples of </a:t>
            </a:r>
            <a:r>
              <a:rPr lang="en-US" dirty="0" err="1"/>
              <a:t>ints</a:t>
            </a:r>
            <a:r>
              <a:rPr lang="en-US" dirty="0"/>
              <a:t>, or with the </a:t>
            </a:r>
            <a:r>
              <a:rPr lang="en-US" sz="1400" dirty="0" err="1">
                <a:latin typeface="Consolas" panose="020B0609020204030204" pitchFamily="49" charset="0"/>
              </a:rPr>
              <a:t>tf.TensorShape</a:t>
            </a:r>
            <a:r>
              <a:rPr lang="en-US" dirty="0"/>
              <a:t>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99F4A0-9967-4391-B5AE-234FDB276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07" y="3014421"/>
            <a:ext cx="84963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26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EF4BD-460C-43E2-8124-CBCA6541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B127-332F-4CB2-99C4-791AB9FD9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a </a:t>
            </a:r>
            <a:r>
              <a:rPr lang="en-US" sz="1400" dirty="0" err="1">
                <a:latin typeface="Consolas" panose="020B0609020204030204" pitchFamily="49" charset="0"/>
              </a:rPr>
              <a:t>tf.Tensor</a:t>
            </a:r>
            <a:r>
              <a:rPr lang="en-US" dirty="0"/>
              <a:t> object's shape:</a:t>
            </a:r>
          </a:p>
          <a:p>
            <a:pPr marL="400050" lvl="1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zeros = </a:t>
            </a:r>
            <a:r>
              <a:rPr lang="en-US" sz="1400" dirty="0" err="1">
                <a:latin typeface="Consolas" panose="020B0609020204030204" pitchFamily="49" charset="0"/>
              </a:rPr>
              <a:t>tf.zeros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my_matrix.shape</a:t>
            </a:r>
            <a:r>
              <a:rPr lang="en-US" sz="1400" dirty="0">
                <a:latin typeface="Consolas" panose="020B0609020204030204" pitchFamily="49" charset="0"/>
              </a:rPr>
              <a:t>[1]) # makes a vector of zeros with the same size</a:t>
            </a:r>
          </a:p>
          <a:p>
            <a:pPr marL="400050" lvl="1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                                # as the number of columns in a given matrix</a:t>
            </a:r>
          </a:p>
          <a:p>
            <a:endParaRPr lang="en-US" dirty="0"/>
          </a:p>
          <a:p>
            <a:r>
              <a:rPr lang="en-US" dirty="0"/>
              <a:t>Changing the shape of a </a:t>
            </a:r>
            <a:r>
              <a:rPr lang="en-US" sz="1400" dirty="0" err="1">
                <a:latin typeface="Consolas" panose="020B0609020204030204" pitchFamily="49" charset="0"/>
              </a:rPr>
              <a:t>tf.Tensor</a:t>
            </a:r>
            <a:r>
              <a:rPr lang="en-US" dirty="0"/>
              <a:t>:</a:t>
            </a:r>
          </a:p>
          <a:p>
            <a:pPr marL="400050" lvl="1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rank_three_tensor</a:t>
            </a:r>
            <a:r>
              <a:rPr lang="en-US" sz="1400" dirty="0">
                <a:latin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</a:rPr>
              <a:t>tf.ones</a:t>
            </a:r>
            <a:r>
              <a:rPr lang="en-US" sz="1400" dirty="0">
                <a:latin typeface="Consolas" panose="020B0609020204030204" pitchFamily="49" charset="0"/>
              </a:rPr>
              <a:t>([3, 4, 5])</a:t>
            </a:r>
          </a:p>
          <a:p>
            <a:pPr marL="400050" lvl="1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matrix = </a:t>
            </a:r>
            <a:r>
              <a:rPr lang="en-US" sz="1400" dirty="0" err="1">
                <a:latin typeface="Consolas" panose="020B0609020204030204" pitchFamily="49" charset="0"/>
              </a:rPr>
              <a:t>tf.reshape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rank_three_tensor</a:t>
            </a:r>
            <a:r>
              <a:rPr lang="en-US" sz="1400" dirty="0">
                <a:latin typeface="Consolas" panose="020B0609020204030204" pitchFamily="49" charset="0"/>
              </a:rPr>
              <a:t>, [6, 10])  # Reshape existing content into</a:t>
            </a:r>
          </a:p>
          <a:p>
            <a:pPr marL="400050" lvl="1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                                            # a 6x10 matrix</a:t>
            </a:r>
          </a:p>
        </p:txBody>
      </p:sp>
    </p:spTree>
    <p:extLst>
      <p:ext uri="{BB962C8B-B14F-4D97-AF65-F5344CB8AC3E}">
        <p14:creationId xmlns:p14="http://schemas.microsoft.com/office/powerpoint/2010/main" val="2613453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64A8-D7FC-4463-ABB8-ED23FE22D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3152-1EA6-480A-931A-618B71EE4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inspect a </a:t>
            </a:r>
            <a:r>
              <a:rPr lang="en-US" sz="1400" dirty="0" err="1">
                <a:latin typeface="Consolas" panose="020B0609020204030204" pitchFamily="49" charset="0"/>
              </a:rPr>
              <a:t>tf.Tensor</a:t>
            </a:r>
            <a:r>
              <a:rPr lang="en-US" dirty="0" err="1"/>
              <a:t>'s</a:t>
            </a:r>
            <a:r>
              <a:rPr lang="en-US" dirty="0"/>
              <a:t> data type use the </a:t>
            </a:r>
            <a:r>
              <a:rPr lang="en-US" sz="1400" dirty="0" err="1">
                <a:latin typeface="Consolas" panose="020B0609020204030204" pitchFamily="49" charset="0"/>
              </a:rPr>
              <a:t>Tensor.dtype</a:t>
            </a:r>
            <a:r>
              <a:rPr lang="en-US" dirty="0"/>
              <a:t> property.</a:t>
            </a:r>
          </a:p>
          <a:p>
            <a:endParaRPr lang="en-US" dirty="0"/>
          </a:p>
          <a:p>
            <a:r>
              <a:rPr lang="en-US" dirty="0"/>
              <a:t>It is possible to cast </a:t>
            </a:r>
            <a:r>
              <a:rPr lang="en-US" sz="1400" dirty="0" err="1">
                <a:latin typeface="Consolas" panose="020B0609020204030204" pitchFamily="49" charset="0"/>
              </a:rPr>
              <a:t>tf.Tensor</a:t>
            </a:r>
            <a:r>
              <a:rPr lang="en-US" dirty="0" err="1"/>
              <a:t>s</a:t>
            </a:r>
            <a:r>
              <a:rPr lang="en-US" dirty="0"/>
              <a:t> from one datatype to another using </a:t>
            </a:r>
            <a:r>
              <a:rPr lang="en-US" sz="1400" dirty="0" err="1">
                <a:latin typeface="Consolas" panose="020B0609020204030204" pitchFamily="49" charset="0"/>
              </a:rPr>
              <a:t>tf.cast</a:t>
            </a:r>
            <a:r>
              <a:rPr lang="en-US" dirty="0"/>
              <a:t>:</a:t>
            </a:r>
          </a:p>
          <a:p>
            <a:pPr marL="400050" lvl="1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# Cast a constant integer tensor into floating point.</a:t>
            </a:r>
          </a:p>
          <a:p>
            <a:pPr marL="400050" lvl="1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float_tensor</a:t>
            </a:r>
            <a:r>
              <a:rPr lang="en-US" sz="1400" dirty="0">
                <a:latin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</a:rPr>
              <a:t>tf.cast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tf.constant</a:t>
            </a:r>
            <a:r>
              <a:rPr lang="en-US" sz="1400" dirty="0">
                <a:latin typeface="Consolas" panose="020B0609020204030204" pitchFamily="49" charset="0"/>
              </a:rPr>
              <a:t>([1, 2, 3]), </a:t>
            </a:r>
            <a:r>
              <a:rPr lang="en-US" sz="1400" dirty="0" err="1">
                <a:latin typeface="Consolas" panose="020B0609020204030204" pitchFamily="49" charset="0"/>
              </a:rPr>
              <a:t>dtype</a:t>
            </a:r>
            <a:r>
              <a:rPr lang="en-US" sz="1400" dirty="0">
                <a:latin typeface="Consolas" panose="020B0609020204030204" pitchFamily="49" charset="0"/>
              </a:rPr>
              <a:t>=tf.float32)</a:t>
            </a:r>
          </a:p>
        </p:txBody>
      </p:sp>
    </p:spTree>
    <p:extLst>
      <p:ext uri="{BB962C8B-B14F-4D97-AF65-F5344CB8AC3E}">
        <p14:creationId xmlns:p14="http://schemas.microsoft.com/office/powerpoint/2010/main" val="59473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1A437-CB66-4F9A-8A7B-B3D45DAF0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History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3E2AB-744F-4FF4-9C6C-E022EE37C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139" y="120552"/>
            <a:ext cx="6195630" cy="3227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C74C95-8CB1-465D-94AB-EBE5ABC97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9" y="3493653"/>
            <a:ext cx="6195630" cy="32275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DA89F4-376D-4459-8446-9414BB689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746" y="4200202"/>
            <a:ext cx="3145254" cy="2657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73BACC-9951-4BC2-BF7F-9ACA2B35A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614" y="3493653"/>
            <a:ext cx="1336090" cy="1859797"/>
          </a:xfrm>
          <a:prstGeom prst="rect">
            <a:avLst/>
          </a:prstGeom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BBB1EED0-B950-499A-BBD3-6C15DCB20CE8}"/>
              </a:ext>
            </a:extLst>
          </p:cNvPr>
          <p:cNvCxnSpPr>
            <a:cxnSpLocks/>
          </p:cNvCxnSpPr>
          <p:nvPr/>
        </p:nvCxnSpPr>
        <p:spPr>
          <a:xfrm flipV="1">
            <a:off x="4889715" y="4045058"/>
            <a:ext cx="1984899" cy="534691"/>
          </a:xfrm>
          <a:prstGeom prst="curvedConnector3">
            <a:avLst>
              <a:gd name="adj1" fmla="val -66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21A170A7-8DEE-4CB7-8C63-7F07D54F0630}"/>
              </a:ext>
            </a:extLst>
          </p:cNvPr>
          <p:cNvCxnSpPr>
            <a:cxnSpLocks/>
          </p:cNvCxnSpPr>
          <p:nvPr/>
        </p:nvCxnSpPr>
        <p:spPr>
          <a:xfrm>
            <a:off x="3324386" y="4672739"/>
            <a:ext cx="5722360" cy="1170122"/>
          </a:xfrm>
          <a:prstGeom prst="curvedConnector3">
            <a:avLst>
              <a:gd name="adj1" fmla="val -6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59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B1A1D4-AF90-4776-AEC7-8719BDE9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Tensors: Constants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FAA299-7B00-4768-A6B9-CA62F24AC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76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B2DD6F-5F56-46E5-9E41-FC990A38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3CCAF6-3DB6-4B62-8594-E9004BB77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a = </a:t>
            </a:r>
            <a:r>
              <a:rPr lang="en-US" sz="1400" dirty="0" err="1">
                <a:latin typeface="Consolas" panose="020B0609020204030204" pitchFamily="49" charset="0"/>
              </a:rPr>
              <a:t>tf.constant</a:t>
            </a:r>
            <a:r>
              <a:rPr lang="en-US" sz="1400" dirty="0">
                <a:latin typeface="Consolas" panose="020B0609020204030204" pitchFamily="49" charset="0"/>
              </a:rPr>
              <a:t>(3, name=‘a’)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a = </a:t>
            </a:r>
            <a:r>
              <a:rPr lang="en-US" sz="1400" dirty="0" err="1">
                <a:latin typeface="Consolas" panose="020B0609020204030204" pitchFamily="49" charset="0"/>
              </a:rPr>
              <a:t>tf.constant</a:t>
            </a:r>
            <a:r>
              <a:rPr lang="en-US" sz="1400" dirty="0">
                <a:latin typeface="Consolas" panose="020B0609020204030204" pitchFamily="49" charset="0"/>
              </a:rPr>
              <a:t>([2, 2], name='a’)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a = </a:t>
            </a:r>
            <a:r>
              <a:rPr lang="en-US" sz="1400" dirty="0" err="1">
                <a:latin typeface="Consolas" panose="020B0609020204030204" pitchFamily="49" charset="0"/>
              </a:rPr>
              <a:t>tf.constant</a:t>
            </a:r>
            <a:r>
              <a:rPr lang="en-US" sz="1400" dirty="0">
                <a:latin typeface="Consolas" panose="020B0609020204030204" pitchFamily="49" charset="0"/>
              </a:rPr>
              <a:t>([[0, 1], [2, 3]], name=‘a')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89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4632-11B8-4A1A-9B45-7F842A651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 filled with a specific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6FE5A-1219-4DA6-9592-E90104199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tf.zeros</a:t>
            </a:r>
            <a:r>
              <a:rPr lang="en-US" sz="1400" dirty="0">
                <a:latin typeface="Consolas" panose="020B0609020204030204" pitchFamily="49" charset="0"/>
              </a:rPr>
              <a:t>(shape, </a:t>
            </a:r>
            <a:r>
              <a:rPr lang="en-US" sz="1400" dirty="0" err="1">
                <a:latin typeface="Consolas" panose="020B0609020204030204" pitchFamily="49" charset="0"/>
              </a:rPr>
              <a:t>dtype</a:t>
            </a:r>
            <a:r>
              <a:rPr lang="en-US" sz="1400" dirty="0">
                <a:latin typeface="Consolas" panose="020B0609020204030204" pitchFamily="49" charset="0"/>
              </a:rPr>
              <a:t>=tf.float32, name=None)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Creates a tensor of shape and all elements will be zeros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tf.zeros</a:t>
            </a:r>
            <a:r>
              <a:rPr lang="en-US" sz="1400" dirty="0">
                <a:latin typeface="Consolas" panose="020B0609020204030204" pitchFamily="49" charset="0"/>
              </a:rPr>
              <a:t>([2, 3], tf.int32) ==&gt; [[0, 0, 0], [0, 0, 0]]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467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4632-11B8-4A1A-9B45-7F842A651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 filled with a specific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6FE5A-1219-4DA6-9592-E90104199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tf.zeros_like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input_tensor</a:t>
            </a:r>
            <a:r>
              <a:rPr lang="en-US" sz="1400" dirty="0">
                <a:latin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</a:rPr>
              <a:t>dtype</a:t>
            </a:r>
            <a:r>
              <a:rPr lang="en-US" sz="1400" dirty="0">
                <a:latin typeface="Consolas" panose="020B0609020204030204" pitchFamily="49" charset="0"/>
              </a:rPr>
              <a:t>=None, name=None, optimize=True)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Creates a tensor of shape and type (unless type is specified) as the </a:t>
            </a:r>
            <a:r>
              <a:rPr lang="en-US" dirty="0" err="1"/>
              <a:t>input_tensor</a:t>
            </a:r>
            <a:r>
              <a:rPr lang="en-US" dirty="0"/>
              <a:t> but all elements are zeros.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# </a:t>
            </a:r>
            <a:r>
              <a:rPr lang="en-US" sz="1400" dirty="0" err="1">
                <a:latin typeface="Consolas" panose="020B0609020204030204" pitchFamily="49" charset="0"/>
              </a:rPr>
              <a:t>input_tensor</a:t>
            </a:r>
            <a:r>
              <a:rPr lang="en-US" sz="1400" dirty="0">
                <a:latin typeface="Consolas" panose="020B0609020204030204" pitchFamily="49" charset="0"/>
              </a:rPr>
              <a:t> is [[0, 1], [2, 3], [4, 5]]</a:t>
            </a: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tf.zeros_like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input_tensor</a:t>
            </a:r>
            <a:r>
              <a:rPr lang="en-US" sz="1400" dirty="0">
                <a:latin typeface="Consolas" panose="020B0609020204030204" pitchFamily="49" charset="0"/>
              </a:rPr>
              <a:t>) ==&gt; [[0, 0], [0, 0], [0, 0]]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555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CD0A-CBED-48E7-94C2-25B73698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 filled with a specific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6EECA-0A13-496A-A0F3-E8B2A7CF3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tf.ones</a:t>
            </a:r>
            <a:r>
              <a:rPr lang="en-US" sz="1400" dirty="0">
                <a:latin typeface="Consolas" panose="020B0609020204030204" pitchFamily="49" charset="0"/>
              </a:rPr>
              <a:t>(shape, </a:t>
            </a:r>
            <a:r>
              <a:rPr lang="en-US" sz="1400" dirty="0" err="1">
                <a:latin typeface="Consolas" panose="020B0609020204030204" pitchFamily="49" charset="0"/>
              </a:rPr>
              <a:t>dtype</a:t>
            </a:r>
            <a:r>
              <a:rPr lang="en-US" sz="1400" dirty="0">
                <a:latin typeface="Consolas" panose="020B0609020204030204" pitchFamily="49" charset="0"/>
              </a:rPr>
              <a:t>=tf.float32, name=None)</a:t>
            </a: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tf.ones_like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input_tensor</a:t>
            </a:r>
            <a:r>
              <a:rPr lang="en-US" sz="1400" dirty="0">
                <a:latin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</a:rPr>
              <a:t>dtype</a:t>
            </a:r>
            <a:r>
              <a:rPr lang="en-US" sz="1400" dirty="0">
                <a:latin typeface="Consolas" panose="020B0609020204030204" pitchFamily="49" charset="0"/>
              </a:rPr>
              <a:t>=None, name=None, optimize=True)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210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13829-D661-4356-9A27-C3615222B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 filled with a specific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BB76C-4B9E-4568-B1A3-98FF29B43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tf.fill</a:t>
            </a:r>
            <a:r>
              <a:rPr lang="en-US" sz="1400" dirty="0">
                <a:latin typeface="Consolas" panose="020B0609020204030204" pitchFamily="49" charset="0"/>
              </a:rPr>
              <a:t>(dims, value, name=None) 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Creates a tensor filled with a scalar value.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tf.fill</a:t>
            </a:r>
            <a:r>
              <a:rPr lang="en-US" sz="1400" dirty="0">
                <a:latin typeface="Consolas" panose="020B0609020204030204" pitchFamily="49" charset="0"/>
              </a:rPr>
              <a:t>([2, 3], 8) ==&gt; [[8, 8, 8], [8, 8, 8]]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880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E192-D517-404C-9CD9-314E096A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Constants as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F2B6F-F12B-4976-B979-7B023AB9D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tf.lin_space</a:t>
            </a:r>
            <a:r>
              <a:rPr lang="en-US" sz="1400" dirty="0">
                <a:latin typeface="Consolas" panose="020B0609020204030204" pitchFamily="49" charset="0"/>
              </a:rPr>
              <a:t>(start, stop, num, name=None) 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 err="1">
                <a:latin typeface="Consolas" panose="020B0609020204030204" pitchFamily="49" charset="0"/>
              </a:rPr>
              <a:t>tf.lin_space</a:t>
            </a:r>
            <a:r>
              <a:rPr lang="en-US" sz="1400" dirty="0">
                <a:latin typeface="Consolas" panose="020B0609020204030204" pitchFamily="49" charset="0"/>
              </a:rPr>
              <a:t>(10.0, 13.0, 4) ==&gt; [10. 11. 12. 13.]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tf.range</a:t>
            </a:r>
            <a:r>
              <a:rPr lang="en-US" sz="1400" dirty="0">
                <a:latin typeface="Consolas" panose="020B0609020204030204" pitchFamily="49" charset="0"/>
              </a:rPr>
              <a:t>(start, limit=None, delta=1, </a:t>
            </a:r>
            <a:r>
              <a:rPr lang="en-US" sz="1400" dirty="0" err="1">
                <a:latin typeface="Consolas" panose="020B0609020204030204" pitchFamily="49" charset="0"/>
              </a:rPr>
              <a:t>dtype</a:t>
            </a:r>
            <a:r>
              <a:rPr lang="en-US" sz="1400" dirty="0">
                <a:latin typeface="Consolas" panose="020B0609020204030204" pitchFamily="49" charset="0"/>
              </a:rPr>
              <a:t>=None, name='range')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 err="1">
                <a:latin typeface="Consolas" panose="020B0609020204030204" pitchFamily="49" charset="0"/>
              </a:rPr>
              <a:t>tf.range</a:t>
            </a:r>
            <a:r>
              <a:rPr lang="en-US" sz="1400" dirty="0">
                <a:latin typeface="Consolas" panose="020B0609020204030204" pitchFamily="49" charset="0"/>
              </a:rPr>
              <a:t>(3, 18, 3) ==&gt; [3 6 9 12 15]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 err="1">
                <a:latin typeface="Consolas" panose="020B0609020204030204" pitchFamily="49" charset="0"/>
              </a:rPr>
              <a:t>tf.range</a:t>
            </a:r>
            <a:r>
              <a:rPr lang="en-US" sz="1400" dirty="0">
                <a:latin typeface="Consolas" panose="020B0609020204030204" pitchFamily="49" charset="0"/>
              </a:rPr>
              <a:t>(5) ==&gt; [0 1 2 3 4]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810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C3340-5065-4B75-9633-48B71E483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Randomly Generated 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68198-CC35-499A-9D42-C957D6B01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tf.random_normal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tf.truncated_normal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tf.random_uniform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tf.random_shuffle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tf.random_crop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tf.multinomial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tf.random_gamma</a:t>
            </a: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843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B1A1D4-AF90-4776-AEC7-8719BDE9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Tensors: Operations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FAA299-7B00-4768-A6B9-CA62F24AC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24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40A4BD5-4274-406B-BB5C-BBEF2EAD6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22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E6B57C-55B8-433B-ACCD-A0A57296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History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05844-7597-4568-A1E0-522CAB50A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3967"/>
            <a:ext cx="5925515" cy="26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25C9C4-7627-4303-96D2-1ABB088D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31" y="2857456"/>
            <a:ext cx="7495000" cy="399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13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53788EF-E912-47BB-BBF9-F4F08DE6F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" r="19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3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B84C922-8FE1-40C9-B043-8ABECEDF9D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64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813A1AE-588C-439B-AF2D-AD70D9645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0" r="28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62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804D1-0197-4873-A7CA-B9278E71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69703-D21C-41D7-90E0-04C017FE2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43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4A930A-63EE-455E-B88B-5971FA09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tf.Variable</a:t>
            </a:r>
            <a:r>
              <a:rPr lang="en-US" dirty="0">
                <a:latin typeface="Consolas" panose="020B0609020204030204" pitchFamily="49" charset="0"/>
              </a:rPr>
              <a:t>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981798-4171-493C-9E93-96834323C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# create variables with </a:t>
            </a:r>
            <a:r>
              <a:rPr lang="en-US" sz="1400" dirty="0" err="1">
                <a:latin typeface="Consolas" panose="020B0609020204030204" pitchFamily="49" charset="0"/>
              </a:rPr>
              <a:t>tf.Variable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s = </a:t>
            </a:r>
            <a:r>
              <a:rPr lang="en-US" sz="1400" dirty="0" err="1">
                <a:latin typeface="Consolas" panose="020B0609020204030204" pitchFamily="49" charset="0"/>
              </a:rPr>
              <a:t>tf.Variable</a:t>
            </a:r>
            <a:r>
              <a:rPr lang="en-US" sz="1400" dirty="0">
                <a:latin typeface="Consolas" panose="020B0609020204030204" pitchFamily="49" charset="0"/>
              </a:rPr>
              <a:t>(2, name="scalar")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m = </a:t>
            </a:r>
            <a:r>
              <a:rPr lang="en-US" sz="1400" dirty="0" err="1">
                <a:latin typeface="Consolas" panose="020B0609020204030204" pitchFamily="49" charset="0"/>
              </a:rPr>
              <a:t>tf.Variable</a:t>
            </a:r>
            <a:r>
              <a:rPr lang="en-US" sz="1400" dirty="0">
                <a:latin typeface="Consolas" panose="020B0609020204030204" pitchFamily="49" charset="0"/>
              </a:rPr>
              <a:t>([[0, 1], [2, 3]], name="matrix")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W = </a:t>
            </a:r>
            <a:r>
              <a:rPr lang="en-US" sz="1400" dirty="0" err="1">
                <a:latin typeface="Consolas" panose="020B0609020204030204" pitchFamily="49" charset="0"/>
              </a:rPr>
              <a:t>tf.Variable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tf.zeros</a:t>
            </a:r>
            <a:r>
              <a:rPr lang="en-US" sz="1400" dirty="0">
                <a:latin typeface="Consolas" panose="020B0609020204030204" pitchFamily="49" charset="0"/>
              </a:rPr>
              <a:t>([784,10]))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# create variables with </a:t>
            </a:r>
            <a:r>
              <a:rPr lang="en-US" sz="1400" dirty="0" err="1">
                <a:latin typeface="Consolas" panose="020B0609020204030204" pitchFamily="49" charset="0"/>
              </a:rPr>
              <a:t>tf.get_variable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s = </a:t>
            </a:r>
            <a:r>
              <a:rPr lang="en-US" sz="1400" dirty="0" err="1">
                <a:latin typeface="Consolas" panose="020B0609020204030204" pitchFamily="49" charset="0"/>
              </a:rPr>
              <a:t>tf.get_variable</a:t>
            </a:r>
            <a:r>
              <a:rPr lang="en-US" sz="1400" dirty="0">
                <a:latin typeface="Consolas" panose="020B0609020204030204" pitchFamily="49" charset="0"/>
              </a:rPr>
              <a:t>("scalar", initializer=</a:t>
            </a:r>
            <a:r>
              <a:rPr lang="en-US" sz="1400" dirty="0" err="1">
                <a:latin typeface="Consolas" panose="020B0609020204030204" pitchFamily="49" charset="0"/>
              </a:rPr>
              <a:t>tf.constant</a:t>
            </a:r>
            <a:r>
              <a:rPr lang="en-US" sz="1400" dirty="0">
                <a:latin typeface="Consolas" panose="020B0609020204030204" pitchFamily="49" charset="0"/>
              </a:rPr>
              <a:t>(2))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m = </a:t>
            </a:r>
            <a:r>
              <a:rPr lang="en-US" sz="1400" dirty="0" err="1">
                <a:latin typeface="Consolas" panose="020B0609020204030204" pitchFamily="49" charset="0"/>
              </a:rPr>
              <a:t>tf.get_variable</a:t>
            </a:r>
            <a:r>
              <a:rPr lang="en-US" sz="1400" dirty="0">
                <a:latin typeface="Consolas" panose="020B0609020204030204" pitchFamily="49" charset="0"/>
              </a:rPr>
              <a:t>("matrix", initializer=</a:t>
            </a:r>
            <a:r>
              <a:rPr lang="en-US" sz="1400" dirty="0" err="1">
                <a:latin typeface="Consolas" panose="020B0609020204030204" pitchFamily="49" charset="0"/>
              </a:rPr>
              <a:t>tf.constant</a:t>
            </a:r>
            <a:r>
              <a:rPr lang="en-US" sz="1400" dirty="0">
                <a:latin typeface="Consolas" panose="020B0609020204030204" pitchFamily="49" charset="0"/>
              </a:rPr>
              <a:t>([[0, 1], [2, 3]]))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W = </a:t>
            </a:r>
            <a:r>
              <a:rPr lang="en-US" sz="1400" dirty="0" err="1">
                <a:latin typeface="Consolas" panose="020B0609020204030204" pitchFamily="49" charset="0"/>
              </a:rPr>
              <a:t>tf.get_variable</a:t>
            </a:r>
            <a:r>
              <a:rPr lang="en-US" sz="1400" dirty="0">
                <a:latin typeface="Consolas" panose="020B0609020204030204" pitchFamily="49" charset="0"/>
              </a:rPr>
              <a:t>("</a:t>
            </a:r>
            <a:r>
              <a:rPr lang="en-US" sz="1400" dirty="0" err="1">
                <a:latin typeface="Consolas" panose="020B0609020204030204" pitchFamily="49" charset="0"/>
              </a:rPr>
              <a:t>big_matrix</a:t>
            </a:r>
            <a:r>
              <a:rPr lang="en-US" sz="1400" dirty="0">
                <a:latin typeface="Consolas" panose="020B0609020204030204" pitchFamily="49" charset="0"/>
              </a:rPr>
              <a:t>", shape=(784, 10), initializer=</a:t>
            </a:r>
            <a:r>
              <a:rPr lang="en-US" sz="1400" dirty="0" err="1">
                <a:latin typeface="Consolas" panose="020B0609020204030204" pitchFamily="49" charset="0"/>
              </a:rPr>
              <a:t>tf.zeros_initializer</a:t>
            </a:r>
            <a:r>
              <a:rPr lang="en-US" sz="1400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136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E0BAB-A03F-43B9-9BD2-CDFE67CC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tf.Variable</a:t>
            </a:r>
            <a:r>
              <a:rPr lang="en-US" dirty="0"/>
              <a:t> holds several 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48E62-15A1-4535-ADC9-7F805DD72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x = </a:t>
            </a:r>
            <a:r>
              <a:rPr lang="en-US" sz="1400" dirty="0" err="1">
                <a:latin typeface="Consolas" panose="020B0609020204030204" pitchFamily="49" charset="0"/>
              </a:rPr>
              <a:t>tf.Variable</a:t>
            </a:r>
            <a:r>
              <a:rPr lang="en-US" sz="1400" dirty="0">
                <a:latin typeface="Consolas" panose="020B0609020204030204" pitchFamily="49" charset="0"/>
              </a:rPr>
              <a:t>(...) 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x.initializer</a:t>
            </a:r>
            <a:r>
              <a:rPr lang="en-US" sz="1400" dirty="0">
                <a:latin typeface="Consolas" panose="020B0609020204030204" pitchFamily="49" charset="0"/>
              </a:rPr>
              <a:t> # </a:t>
            </a:r>
            <a:r>
              <a:rPr lang="en-US" sz="1400" dirty="0" err="1">
                <a:latin typeface="Consolas" panose="020B0609020204030204" pitchFamily="49" charset="0"/>
              </a:rPr>
              <a:t>init</a:t>
            </a:r>
            <a:r>
              <a:rPr lang="en-US" sz="1400" dirty="0">
                <a:latin typeface="Consolas" panose="020B0609020204030204" pitchFamily="49" charset="0"/>
              </a:rPr>
              <a:t> op</a:t>
            </a: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x.value</a:t>
            </a:r>
            <a:r>
              <a:rPr lang="en-US" sz="1400" dirty="0">
                <a:latin typeface="Consolas" panose="020B0609020204030204" pitchFamily="49" charset="0"/>
              </a:rPr>
              <a:t>() # read op</a:t>
            </a: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x.assign</a:t>
            </a:r>
            <a:r>
              <a:rPr lang="en-US" sz="1400" dirty="0">
                <a:latin typeface="Consolas" panose="020B0609020204030204" pitchFamily="49" charset="0"/>
              </a:rPr>
              <a:t>(...) # write op</a:t>
            </a: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x.assign_add</a:t>
            </a:r>
            <a:r>
              <a:rPr lang="en-US" sz="1400" dirty="0">
                <a:latin typeface="Consolas" panose="020B0609020204030204" pitchFamily="49" charset="0"/>
              </a:rPr>
              <a:t>(...) # and more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44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6A80-F9DA-4EC6-85B9-92A2FF12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to initialize your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3CB0-29D1-4E31-8C9E-7A0BA3C05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import </a:t>
            </a:r>
            <a:r>
              <a:rPr lang="en-US" sz="1400" dirty="0" err="1">
                <a:latin typeface="Consolas" panose="020B0609020204030204" pitchFamily="49" charset="0"/>
              </a:rPr>
              <a:t>tensorflow</a:t>
            </a:r>
            <a:r>
              <a:rPr lang="en-US" sz="1400" dirty="0">
                <a:latin typeface="Consolas" panose="020B0609020204030204" pitchFamily="49" charset="0"/>
              </a:rPr>
              <a:t> as </a:t>
            </a:r>
            <a:r>
              <a:rPr lang="en-US" sz="1400" dirty="0" err="1">
                <a:latin typeface="Consolas" panose="020B0609020204030204" pitchFamily="49" charset="0"/>
              </a:rPr>
              <a:t>tf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W = </a:t>
            </a:r>
            <a:r>
              <a:rPr lang="en-US" sz="1400" dirty="0" err="1">
                <a:latin typeface="Consolas" panose="020B0609020204030204" pitchFamily="49" charset="0"/>
              </a:rPr>
              <a:t>tf.get_variable</a:t>
            </a:r>
            <a:r>
              <a:rPr lang="en-US" sz="1400" dirty="0">
                <a:latin typeface="Consolas" panose="020B0609020204030204" pitchFamily="49" charset="0"/>
              </a:rPr>
              <a:t>("</a:t>
            </a:r>
            <a:r>
              <a:rPr lang="en-US" sz="1400" dirty="0" err="1">
                <a:latin typeface="Consolas" panose="020B0609020204030204" pitchFamily="49" charset="0"/>
              </a:rPr>
              <a:t>big_matrix</a:t>
            </a:r>
            <a:r>
              <a:rPr lang="en-US" sz="1400" dirty="0">
                <a:latin typeface="Consolas" panose="020B0609020204030204" pitchFamily="49" charset="0"/>
              </a:rPr>
              <a:t>", shape=(784, 10), initializer=</a:t>
            </a:r>
            <a:r>
              <a:rPr lang="en-US" sz="1400" dirty="0" err="1">
                <a:latin typeface="Consolas" panose="020B0609020204030204" pitchFamily="49" charset="0"/>
              </a:rPr>
              <a:t>tf.zeros_initializer</a:t>
            </a:r>
            <a:r>
              <a:rPr lang="en-US" sz="1400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with </a:t>
            </a:r>
            <a:r>
              <a:rPr lang="en-US" sz="1400" dirty="0" err="1">
                <a:latin typeface="Consolas" panose="020B0609020204030204" pitchFamily="49" charset="0"/>
              </a:rPr>
              <a:t>tf.Session</a:t>
            </a:r>
            <a:r>
              <a:rPr lang="en-US" sz="1400" dirty="0">
                <a:latin typeface="Consolas" panose="020B0609020204030204" pitchFamily="49" charset="0"/>
              </a:rPr>
              <a:t>() as </a:t>
            </a:r>
            <a:r>
              <a:rPr lang="en-US" sz="1400" dirty="0" err="1">
                <a:latin typeface="Consolas" panose="020B0609020204030204" pitchFamily="49" charset="0"/>
              </a:rPr>
              <a:t>sess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	print(</a:t>
            </a:r>
            <a:r>
              <a:rPr lang="en-US" sz="1400" dirty="0" err="1">
                <a:latin typeface="Consolas" panose="020B0609020204030204" pitchFamily="49" charset="0"/>
              </a:rPr>
              <a:t>sess.run</a:t>
            </a:r>
            <a:r>
              <a:rPr lang="en-US" sz="1400" dirty="0">
                <a:latin typeface="Consolas" panose="020B0609020204030204" pitchFamily="49" charset="0"/>
              </a:rPr>
              <a:t>(W)) 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FailedPreconditionError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: Attempting to use uninitialized value Variable</a:t>
            </a:r>
          </a:p>
        </p:txBody>
      </p:sp>
      <p:sp>
        <p:nvSpPr>
          <p:cNvPr id="5" name="Double Wave 4">
            <a:extLst>
              <a:ext uri="{FF2B5EF4-FFF2-40B4-BE49-F238E27FC236}">
                <a16:creationId xmlns:a16="http://schemas.microsoft.com/office/drawing/2014/main" id="{87A31885-46A1-417E-BF51-1667CC84B238}"/>
              </a:ext>
            </a:extLst>
          </p:cNvPr>
          <p:cNvSpPr/>
          <p:nvPr/>
        </p:nvSpPr>
        <p:spPr>
          <a:xfrm>
            <a:off x="7529706" y="3921071"/>
            <a:ext cx="3843580" cy="1077132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Initializer is an op. You need to execute it within the context of a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1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44A1-7706-4AF6-89F4-310A5774D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to initialize your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693F5-535E-4ADA-BFA9-0B83C82BF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94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# The easiest way is initializing all variables at once: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with </a:t>
            </a:r>
            <a:r>
              <a:rPr lang="en-US" sz="1400" dirty="0" err="1">
                <a:latin typeface="Consolas" panose="020B0609020204030204" pitchFamily="49" charset="0"/>
              </a:rPr>
              <a:t>tf.Session</a:t>
            </a:r>
            <a:r>
              <a:rPr lang="en-US" sz="1400" dirty="0">
                <a:latin typeface="Consolas" panose="020B0609020204030204" pitchFamily="49" charset="0"/>
              </a:rPr>
              <a:t>() as </a:t>
            </a:r>
            <a:r>
              <a:rPr lang="en-US" sz="1400" dirty="0" err="1">
                <a:latin typeface="Consolas" panose="020B0609020204030204" pitchFamily="49" charset="0"/>
              </a:rPr>
              <a:t>sess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</a:t>
            </a:r>
            <a:r>
              <a:rPr lang="en-US" sz="1400" dirty="0" err="1">
                <a:latin typeface="Consolas" panose="020B0609020204030204" pitchFamily="49" charset="0"/>
              </a:rPr>
              <a:t>sess.run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tf.global_variables_initializer</a:t>
            </a:r>
            <a:r>
              <a:rPr lang="en-US" sz="1400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# Initialize only a subset of variables: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with </a:t>
            </a:r>
            <a:r>
              <a:rPr lang="en-US" sz="1400" dirty="0" err="1">
                <a:latin typeface="Consolas" panose="020B0609020204030204" pitchFamily="49" charset="0"/>
              </a:rPr>
              <a:t>tf.Session</a:t>
            </a:r>
            <a:r>
              <a:rPr lang="en-US" sz="1400" dirty="0">
                <a:latin typeface="Consolas" panose="020B0609020204030204" pitchFamily="49" charset="0"/>
              </a:rPr>
              <a:t>() as </a:t>
            </a:r>
            <a:r>
              <a:rPr lang="en-US" sz="1400" dirty="0" err="1">
                <a:latin typeface="Consolas" panose="020B0609020204030204" pitchFamily="49" charset="0"/>
              </a:rPr>
              <a:t>sess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</a:t>
            </a:r>
            <a:r>
              <a:rPr lang="en-US" sz="1400" dirty="0" err="1">
                <a:latin typeface="Consolas" panose="020B0609020204030204" pitchFamily="49" charset="0"/>
              </a:rPr>
              <a:t>sess.run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tf.variables_initializer</a:t>
            </a:r>
            <a:r>
              <a:rPr lang="en-US" sz="1400" dirty="0">
                <a:latin typeface="Consolas" panose="020B0609020204030204" pitchFamily="49" charset="0"/>
              </a:rPr>
              <a:t>([a, b]))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# Initialize a single variable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W = </a:t>
            </a:r>
            <a:r>
              <a:rPr lang="en-US" sz="1400" dirty="0" err="1">
                <a:latin typeface="Consolas" panose="020B0609020204030204" pitchFamily="49" charset="0"/>
              </a:rPr>
              <a:t>tf.Variable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tf.zeros</a:t>
            </a:r>
            <a:r>
              <a:rPr lang="en-US" sz="1400" dirty="0">
                <a:latin typeface="Consolas" panose="020B0609020204030204" pitchFamily="49" charset="0"/>
              </a:rPr>
              <a:t>([784,10]))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with </a:t>
            </a:r>
            <a:r>
              <a:rPr lang="en-US" sz="1400" dirty="0" err="1">
                <a:latin typeface="Consolas" panose="020B0609020204030204" pitchFamily="49" charset="0"/>
              </a:rPr>
              <a:t>tf.Session</a:t>
            </a:r>
            <a:r>
              <a:rPr lang="en-US" sz="1400" dirty="0">
                <a:latin typeface="Consolas" panose="020B0609020204030204" pitchFamily="49" charset="0"/>
              </a:rPr>
              <a:t>() as </a:t>
            </a:r>
            <a:r>
              <a:rPr lang="en-US" sz="1400" dirty="0" err="1">
                <a:latin typeface="Consolas" panose="020B0609020204030204" pitchFamily="49" charset="0"/>
              </a:rPr>
              <a:t>sess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</a:t>
            </a:r>
            <a:r>
              <a:rPr lang="en-US" sz="1400" dirty="0" err="1">
                <a:latin typeface="Consolas" panose="020B0609020204030204" pitchFamily="49" charset="0"/>
              </a:rPr>
              <a:t>sess.run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W.initializer</a:t>
            </a:r>
            <a:r>
              <a:rPr lang="en-US" sz="14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8828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ED45-F822-4F66-B32C-D8685A6E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Eval()</a:t>
            </a:r>
            <a:r>
              <a:rPr lang="en-US" dirty="0"/>
              <a:t>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E1E0F-5D70-4BF4-8891-D3A2E21A2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076773"/>
            <a:ext cx="10554574" cy="47812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# W is a random 700 x 10 variable object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W = </a:t>
            </a:r>
            <a:r>
              <a:rPr lang="en-US" sz="1400" dirty="0" err="1">
                <a:latin typeface="Consolas" panose="020B0609020204030204" pitchFamily="49" charset="0"/>
              </a:rPr>
              <a:t>tf.Variable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tf.truncated_normal</a:t>
            </a:r>
            <a:r>
              <a:rPr lang="en-US" sz="1400" dirty="0">
                <a:latin typeface="Consolas" panose="020B0609020204030204" pitchFamily="49" charset="0"/>
              </a:rPr>
              <a:t>([700, 10]))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with </a:t>
            </a:r>
            <a:r>
              <a:rPr lang="en-US" sz="1400" dirty="0" err="1">
                <a:latin typeface="Consolas" panose="020B0609020204030204" pitchFamily="49" charset="0"/>
              </a:rPr>
              <a:t>tf.Session</a:t>
            </a:r>
            <a:r>
              <a:rPr lang="en-US" sz="1400" dirty="0">
                <a:latin typeface="Consolas" panose="020B0609020204030204" pitchFamily="49" charset="0"/>
              </a:rPr>
              <a:t>() as </a:t>
            </a:r>
            <a:r>
              <a:rPr lang="en-US" sz="1400" dirty="0" err="1">
                <a:latin typeface="Consolas" panose="020B0609020204030204" pitchFamily="49" charset="0"/>
              </a:rPr>
              <a:t>sess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</a:t>
            </a:r>
            <a:r>
              <a:rPr lang="en-US" sz="1400" dirty="0" err="1">
                <a:latin typeface="Consolas" panose="020B0609020204030204" pitchFamily="49" charset="0"/>
              </a:rPr>
              <a:t>sess.run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W.initializer</a:t>
            </a:r>
            <a:r>
              <a:rPr lang="en-US" sz="1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print(W)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print(</a:t>
            </a:r>
            <a:r>
              <a:rPr lang="en-US" sz="1400" dirty="0" err="1">
                <a:latin typeface="Consolas" panose="020B0609020204030204" pitchFamily="49" charset="0"/>
              </a:rPr>
              <a:t>W.eval</a:t>
            </a:r>
            <a:r>
              <a:rPr lang="en-US" sz="1400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Tensor("Variable/read:0", shape=(700, 10), </a:t>
            </a:r>
            <a:r>
              <a:rPr lang="en-US" sz="1400" dirty="0" err="1">
                <a:latin typeface="Consolas" panose="020B0609020204030204" pitchFamily="49" charset="0"/>
              </a:rPr>
              <a:t>dtype</a:t>
            </a:r>
            <a:r>
              <a:rPr lang="en-US" sz="1400" dirty="0">
                <a:latin typeface="Consolas" panose="020B0609020204030204" pitchFamily="49" charset="0"/>
              </a:rPr>
              <a:t>=float32)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[[-0.76781619 -0.67020458  1.15333688 ..., -0.98434633 -1.25692499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-0.90904623]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[-0.36763489 -0.65037876 -1.52936983 ...,  0.19320194 -0.38379928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0.44387451]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[ 0.12510735 -0.82649058  0.4321366  ..., -0.3816964   0.70466036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1.33211911]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...,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CAFD53-147E-4846-AC17-E5C431719499}"/>
              </a:ext>
            </a:extLst>
          </p:cNvPr>
          <p:cNvCxnSpPr/>
          <p:nvPr/>
        </p:nvCxnSpPr>
        <p:spPr>
          <a:xfrm>
            <a:off x="1332854" y="3533614"/>
            <a:ext cx="960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CEDE27-62FC-4B9B-821C-2815CF52FDF7}"/>
              </a:ext>
            </a:extLst>
          </p:cNvPr>
          <p:cNvCxnSpPr>
            <a:stCxn id="3" idx="1"/>
          </p:cNvCxnSpPr>
          <p:nvPr/>
        </p:nvCxnSpPr>
        <p:spPr>
          <a:xfrm flipV="1">
            <a:off x="818712" y="4440264"/>
            <a:ext cx="5799064" cy="27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0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7517-A915-4804-9F6B-D558FB351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tf.Variable.assign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E54A10-A4CB-411D-86F2-1CF75F362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82CA5-E872-4D16-A0AF-FDA78D98F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729" y="2751139"/>
            <a:ext cx="5189856" cy="23555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W = </a:t>
            </a:r>
            <a:r>
              <a:rPr lang="en-US" sz="1400" dirty="0" err="1">
                <a:latin typeface="Consolas" panose="020B0609020204030204" pitchFamily="49" charset="0"/>
              </a:rPr>
              <a:t>tf.Variable</a:t>
            </a:r>
            <a:r>
              <a:rPr lang="en-US" sz="1400" dirty="0">
                <a:latin typeface="Consolas" panose="020B0609020204030204" pitchFamily="49" charset="0"/>
              </a:rPr>
              <a:t>(10)</a:t>
            </a: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W.assign</a:t>
            </a:r>
            <a:r>
              <a:rPr lang="en-US" sz="1400" dirty="0">
                <a:latin typeface="Consolas" panose="020B0609020204030204" pitchFamily="49" charset="0"/>
              </a:rPr>
              <a:t>(100)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with </a:t>
            </a:r>
            <a:r>
              <a:rPr lang="en-US" sz="1400" dirty="0" err="1">
                <a:latin typeface="Consolas" panose="020B0609020204030204" pitchFamily="49" charset="0"/>
              </a:rPr>
              <a:t>tf.Session</a:t>
            </a:r>
            <a:r>
              <a:rPr lang="en-US" sz="1400" dirty="0">
                <a:latin typeface="Consolas" panose="020B0609020204030204" pitchFamily="49" charset="0"/>
              </a:rPr>
              <a:t>() as </a:t>
            </a:r>
            <a:r>
              <a:rPr lang="en-US" sz="1400" dirty="0" err="1">
                <a:latin typeface="Consolas" panose="020B0609020204030204" pitchFamily="49" charset="0"/>
              </a:rPr>
              <a:t>sess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</a:t>
            </a:r>
            <a:r>
              <a:rPr lang="en-US" sz="1400" dirty="0" err="1">
                <a:latin typeface="Consolas" panose="020B0609020204030204" pitchFamily="49" charset="0"/>
              </a:rPr>
              <a:t>sess.run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W.initializer</a:t>
            </a:r>
            <a:r>
              <a:rPr lang="en-US" sz="1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print(</a:t>
            </a:r>
            <a:r>
              <a:rPr lang="en-US" sz="1400" dirty="0" err="1">
                <a:latin typeface="Consolas" panose="020B0609020204030204" pitchFamily="49" charset="0"/>
              </a:rPr>
              <a:t>W.eval</a:t>
            </a:r>
            <a:r>
              <a:rPr lang="en-US" sz="1400" dirty="0">
                <a:latin typeface="Consolas" panose="020B0609020204030204" pitchFamily="49" charset="0"/>
              </a:rPr>
              <a:t>()) 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AB5916-6B06-48A7-B9D9-5A3E5D586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DBA79E-B0AD-4F29-A0E4-4058DA14B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7415" y="2751139"/>
            <a:ext cx="5194583" cy="2657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W = </a:t>
            </a:r>
            <a:r>
              <a:rPr lang="en-US" sz="1400" dirty="0" err="1">
                <a:latin typeface="Consolas" panose="020B0609020204030204" pitchFamily="49" charset="0"/>
              </a:rPr>
              <a:t>tf.Variable</a:t>
            </a:r>
            <a:r>
              <a:rPr lang="en-US" sz="1400" dirty="0">
                <a:latin typeface="Consolas" panose="020B0609020204030204" pitchFamily="49" charset="0"/>
              </a:rPr>
              <a:t>(10)</a:t>
            </a: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assign_op</a:t>
            </a:r>
            <a:r>
              <a:rPr lang="en-US" sz="1400" dirty="0">
                <a:latin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</a:rPr>
              <a:t>W.assign</a:t>
            </a:r>
            <a:r>
              <a:rPr lang="en-US" sz="1400" dirty="0">
                <a:latin typeface="Consolas" panose="020B0609020204030204" pitchFamily="49" charset="0"/>
              </a:rPr>
              <a:t>(100)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with </a:t>
            </a:r>
            <a:r>
              <a:rPr lang="en-US" sz="1400" dirty="0" err="1">
                <a:latin typeface="Consolas" panose="020B0609020204030204" pitchFamily="49" charset="0"/>
              </a:rPr>
              <a:t>tf.Session</a:t>
            </a:r>
            <a:r>
              <a:rPr lang="en-US" sz="1400" dirty="0">
                <a:latin typeface="Consolas" panose="020B0609020204030204" pitchFamily="49" charset="0"/>
              </a:rPr>
              <a:t>() as </a:t>
            </a:r>
            <a:r>
              <a:rPr lang="en-US" sz="1400" dirty="0" err="1">
                <a:latin typeface="Consolas" panose="020B0609020204030204" pitchFamily="49" charset="0"/>
              </a:rPr>
              <a:t>sess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</a:t>
            </a:r>
            <a:r>
              <a:rPr lang="en-US" sz="1400" dirty="0" err="1">
                <a:latin typeface="Consolas" panose="020B0609020204030204" pitchFamily="49" charset="0"/>
              </a:rPr>
              <a:t>sess.run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W.initializer</a:t>
            </a:r>
            <a:r>
              <a:rPr lang="en-US" sz="1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</a:t>
            </a:r>
            <a:r>
              <a:rPr lang="en-US" sz="1400" dirty="0" err="1">
                <a:latin typeface="Consolas" panose="020B0609020204030204" pitchFamily="49" charset="0"/>
              </a:rPr>
              <a:t>sess.run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assign_op</a:t>
            </a:r>
            <a:r>
              <a:rPr lang="en-US" sz="1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print(</a:t>
            </a:r>
            <a:r>
              <a:rPr lang="en-US" sz="1400" dirty="0" err="1">
                <a:latin typeface="Consolas" panose="020B0609020204030204" pitchFamily="49" charset="0"/>
              </a:rPr>
              <a:t>W.eval</a:t>
            </a:r>
            <a:r>
              <a:rPr lang="en-US" sz="1400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100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1C3B55-6FB8-4024-A733-441BF263A298}"/>
              </a:ext>
            </a:extLst>
          </p:cNvPr>
          <p:cNvSpPr/>
          <p:nvPr/>
        </p:nvSpPr>
        <p:spPr>
          <a:xfrm>
            <a:off x="1198957" y="4563660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AAAACCA0-828B-4122-9C00-A78F82940F06}"/>
              </a:ext>
            </a:extLst>
          </p:cNvPr>
          <p:cNvSpPr/>
          <p:nvPr/>
        </p:nvSpPr>
        <p:spPr>
          <a:xfrm>
            <a:off x="898902" y="5471492"/>
            <a:ext cx="3091912" cy="12863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err="1"/>
              <a:t>W.assign</a:t>
            </a:r>
            <a:r>
              <a:rPr lang="en-US" dirty="0"/>
              <a:t>(100) creates an assign op. That op needs to be executed in a session to take effect.</a:t>
            </a:r>
          </a:p>
        </p:txBody>
      </p:sp>
      <p:pic>
        <p:nvPicPr>
          <p:cNvPr id="14" name="Graphic 13" descr="Smiling Face with No Fill">
            <a:extLst>
              <a:ext uri="{FF2B5EF4-FFF2-40B4-BE49-F238E27FC236}">
                <a16:creationId xmlns:a16="http://schemas.microsoft.com/office/drawing/2014/main" id="{289352FE-8021-457E-BE6C-C18536A10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6450" y="52002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0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67518C-401A-4DFA-835B-13251CEF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8F7321-189E-4F32-A94B-BC0C604AD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725" y="3251281"/>
            <a:ext cx="4360298" cy="3606719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TensorFlow Probability (TFP) is a Python library built on TensorFlow that makes it easy to combine probabilistic models and deep learning on modern hardware (TPU, GPU).</a:t>
            </a:r>
          </a:p>
          <a:p>
            <a:pPr marL="0" indent="0" algn="just">
              <a:buNone/>
            </a:pPr>
            <a:r>
              <a:rPr lang="en-US" dirty="0"/>
              <a:t>It is a probabilistic programming toolbox for machine learning researchers and practitioners provides modular abstractions for probabilistic reasoning and statistical analysis in the TensorFlow ecosystem.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0372FD-8322-48BF-B2BE-0AF840BE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023" y="1278610"/>
            <a:ext cx="7428128" cy="51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35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17EE-43BD-482B-97D6-5F334A39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tf.Variable.assign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556ED-628A-4003-8836-E7F306550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# create a variable whose original value is 2</a:t>
            </a: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my_var</a:t>
            </a:r>
            <a:r>
              <a:rPr lang="en-US" sz="1400" dirty="0">
                <a:latin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</a:rPr>
              <a:t>tf.Variable</a:t>
            </a:r>
            <a:r>
              <a:rPr lang="en-US" sz="1400" dirty="0">
                <a:latin typeface="Consolas" panose="020B0609020204030204" pitchFamily="49" charset="0"/>
              </a:rPr>
              <a:t>(2, name="</a:t>
            </a:r>
            <a:r>
              <a:rPr lang="en-US" sz="1400" dirty="0" err="1">
                <a:latin typeface="Consolas" panose="020B0609020204030204" pitchFamily="49" charset="0"/>
              </a:rPr>
              <a:t>my_var</a:t>
            </a:r>
            <a:r>
              <a:rPr lang="en-US" sz="1400" dirty="0">
                <a:latin typeface="Consolas" panose="020B0609020204030204" pitchFamily="49" charset="0"/>
              </a:rPr>
              <a:t>") 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# assign a * 2 to a and call that op </a:t>
            </a:r>
            <a:r>
              <a:rPr lang="en-US" sz="1400" dirty="0" err="1">
                <a:latin typeface="Consolas" panose="020B0609020204030204" pitchFamily="49" charset="0"/>
              </a:rPr>
              <a:t>a_times_two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my_var_times_two</a:t>
            </a:r>
            <a:r>
              <a:rPr lang="en-US" sz="1400" dirty="0">
                <a:latin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</a:rPr>
              <a:t>my_var.assign</a:t>
            </a:r>
            <a:r>
              <a:rPr lang="en-US" sz="1400" dirty="0">
                <a:latin typeface="Consolas" panose="020B0609020204030204" pitchFamily="49" charset="0"/>
              </a:rPr>
              <a:t>(2 * </a:t>
            </a:r>
            <a:r>
              <a:rPr lang="en-US" sz="1400" dirty="0" err="1">
                <a:latin typeface="Consolas" panose="020B0609020204030204" pitchFamily="49" charset="0"/>
              </a:rPr>
              <a:t>my_var</a:t>
            </a:r>
            <a:r>
              <a:rPr lang="en-US" sz="1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with </a:t>
            </a:r>
            <a:r>
              <a:rPr lang="en-US" sz="1400" dirty="0" err="1">
                <a:latin typeface="Consolas" panose="020B0609020204030204" pitchFamily="49" charset="0"/>
              </a:rPr>
              <a:t>tf.Session</a:t>
            </a:r>
            <a:r>
              <a:rPr lang="en-US" sz="1400" dirty="0">
                <a:latin typeface="Consolas" panose="020B0609020204030204" pitchFamily="49" charset="0"/>
              </a:rPr>
              <a:t>() as </a:t>
            </a:r>
            <a:r>
              <a:rPr lang="en-US" sz="1400" dirty="0" err="1">
                <a:latin typeface="Consolas" panose="020B0609020204030204" pitchFamily="49" charset="0"/>
              </a:rPr>
              <a:t>sess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</a:t>
            </a:r>
            <a:r>
              <a:rPr lang="en-US" sz="1400" dirty="0" err="1">
                <a:latin typeface="Consolas" panose="020B0609020204030204" pitchFamily="49" charset="0"/>
              </a:rPr>
              <a:t>sess.run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my_var.initializer</a:t>
            </a:r>
            <a:r>
              <a:rPr lang="en-US" sz="1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</a:t>
            </a:r>
            <a:r>
              <a:rPr lang="en-US" sz="1400" dirty="0" err="1">
                <a:latin typeface="Consolas" panose="020B0609020204030204" pitchFamily="49" charset="0"/>
              </a:rPr>
              <a:t>sess.run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my_var_times_two</a:t>
            </a:r>
            <a:r>
              <a:rPr lang="en-US" sz="1400" dirty="0">
                <a:latin typeface="Consolas" panose="020B0609020204030204" pitchFamily="49" charset="0"/>
              </a:rPr>
              <a:t>) 				# the value of </a:t>
            </a:r>
            <a:r>
              <a:rPr lang="en-US" sz="1400" dirty="0" err="1">
                <a:latin typeface="Consolas" panose="020B0609020204030204" pitchFamily="49" charset="0"/>
              </a:rPr>
              <a:t>my_var</a:t>
            </a:r>
            <a:r>
              <a:rPr lang="en-US" sz="1400" dirty="0">
                <a:latin typeface="Consolas" panose="020B0609020204030204" pitchFamily="49" charset="0"/>
              </a:rPr>
              <a:t> now is 4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</a:t>
            </a:r>
            <a:r>
              <a:rPr lang="en-US" sz="1400" dirty="0" err="1">
                <a:latin typeface="Consolas" panose="020B0609020204030204" pitchFamily="49" charset="0"/>
              </a:rPr>
              <a:t>sess.run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my_var_times_two</a:t>
            </a:r>
            <a:r>
              <a:rPr lang="en-US" sz="1400" dirty="0">
                <a:latin typeface="Consolas" panose="020B0609020204030204" pitchFamily="49" charset="0"/>
              </a:rPr>
              <a:t>) 				# the value of </a:t>
            </a:r>
            <a:r>
              <a:rPr lang="en-US" sz="1400" dirty="0" err="1">
                <a:latin typeface="Consolas" panose="020B0609020204030204" pitchFamily="49" charset="0"/>
              </a:rPr>
              <a:t>my_var</a:t>
            </a:r>
            <a:r>
              <a:rPr lang="en-US" sz="1400" dirty="0">
                <a:latin typeface="Consolas" panose="020B0609020204030204" pitchFamily="49" charset="0"/>
              </a:rPr>
              <a:t> now is 8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	</a:t>
            </a:r>
            <a:r>
              <a:rPr lang="en-US" sz="1400" dirty="0" err="1">
                <a:latin typeface="Consolas" panose="020B0609020204030204" pitchFamily="49" charset="0"/>
              </a:rPr>
              <a:t>sess.run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my_var_times_two</a:t>
            </a:r>
            <a:r>
              <a:rPr lang="en-US" sz="1400" dirty="0">
                <a:latin typeface="Consolas" panose="020B0609020204030204" pitchFamily="49" charset="0"/>
              </a:rPr>
              <a:t>) 				# the value of </a:t>
            </a:r>
            <a:r>
              <a:rPr lang="en-US" sz="1400" dirty="0" err="1">
                <a:latin typeface="Consolas" panose="020B0609020204030204" pitchFamily="49" charset="0"/>
              </a:rPr>
              <a:t>my_var</a:t>
            </a:r>
            <a:r>
              <a:rPr lang="en-US" sz="1400" dirty="0">
                <a:latin typeface="Consolas" panose="020B0609020204030204" pitchFamily="49" charset="0"/>
              </a:rPr>
              <a:t> now is 16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253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646779-CD20-4D8F-B812-F9B976023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“Hello World!”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584962-7FD0-4ACD-93BC-B3622E53C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31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BCEB50-E95D-4063-8B0C-D284A456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Monty Hall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1CC42-DD54-4B89-B428-508723A8D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88" y="2339850"/>
            <a:ext cx="2224365" cy="3040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282DAB-EC2E-428F-ADAE-BF79960C4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65" y="2339850"/>
            <a:ext cx="2224364" cy="30408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5FB5F7-4745-4854-9633-AC28646C1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839" y="2339851"/>
            <a:ext cx="2379268" cy="3040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EF1373-F091-4270-AEE2-0105CBFE499A}"/>
              </a:ext>
            </a:extLst>
          </p:cNvPr>
          <p:cNvSpPr txBox="1"/>
          <p:nvPr/>
        </p:nvSpPr>
        <p:spPr>
          <a:xfrm>
            <a:off x="945988" y="5380672"/>
            <a:ext cx="9889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Suppose you're on a game show, and you're given the choice of three doors: Behind one door is a car; behind the others, goats. You pick a door, say No. 1, and the host, who knows what's behind the doors, opens another door, say No. 3, which has a goat. He then says to you, "Do you want to pick door No. 2?" Is it to your advantage to switch your choice?</a:t>
            </a:r>
          </a:p>
        </p:txBody>
      </p:sp>
      <p:pic>
        <p:nvPicPr>
          <p:cNvPr id="2" name="Goat-noise">
            <a:hlinkClick r:id="" action="ppaction://media"/>
            <a:extLst>
              <a:ext uri="{FF2B5EF4-FFF2-40B4-BE49-F238E27FC236}">
                <a16:creationId xmlns:a16="http://schemas.microsoft.com/office/drawing/2014/main" id="{4508D1F7-7A3E-4288-B6F0-B43A2A01CD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28F29-CF33-46C8-A3EF-5A5A68007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TFP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B6CBA-B5BA-44DC-8E58-0B1C2A26D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90793"/>
            <a:ext cx="12192000" cy="496720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import </a:t>
            </a:r>
            <a:r>
              <a:rPr lang="en-US" sz="1400" dirty="0" err="1">
                <a:latin typeface="Consolas" panose="020B0609020204030204" pitchFamily="49" charset="0"/>
              </a:rPr>
              <a:t>tensorflow</a:t>
            </a:r>
            <a:r>
              <a:rPr lang="en-US" sz="1400" dirty="0">
                <a:latin typeface="Consolas" panose="020B0609020204030204" pitchFamily="49" charset="0"/>
              </a:rPr>
              <a:t> as </a:t>
            </a:r>
            <a:r>
              <a:rPr lang="en-US" sz="1400" dirty="0" err="1">
                <a:latin typeface="Consolas" panose="020B0609020204030204" pitchFamily="49" charset="0"/>
              </a:rPr>
              <a:t>tf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from </a:t>
            </a:r>
            <a:r>
              <a:rPr lang="en-US" sz="1400" dirty="0" err="1">
                <a:latin typeface="Consolas" panose="020B0609020204030204" pitchFamily="49" charset="0"/>
              </a:rPr>
              <a:t>tensorflow_probability</a:t>
            </a:r>
            <a:r>
              <a:rPr lang="en-US" sz="1400" dirty="0">
                <a:latin typeface="Consolas" panose="020B0609020204030204" pitchFamily="49" charset="0"/>
              </a:rPr>
              <a:t> import edward2 as ed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N = 10000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car_door</a:t>
            </a:r>
            <a:r>
              <a:rPr lang="en-US" sz="1400" dirty="0">
                <a:latin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</a:rPr>
              <a:t>ed.Categorical</a:t>
            </a:r>
            <a:r>
              <a:rPr lang="en-US" sz="1400" dirty="0">
                <a:latin typeface="Consolas" panose="020B0609020204030204" pitchFamily="49" charset="0"/>
              </a:rPr>
              <a:t>(probs=</a:t>
            </a:r>
            <a:r>
              <a:rPr lang="en-US" sz="1400" dirty="0" err="1">
                <a:latin typeface="Consolas" panose="020B0609020204030204" pitchFamily="49" charset="0"/>
              </a:rPr>
              <a:t>tf.constant</a:t>
            </a:r>
            <a:r>
              <a:rPr lang="en-US" sz="1400" dirty="0">
                <a:latin typeface="Consolas" panose="020B0609020204030204" pitchFamily="49" charset="0"/>
              </a:rPr>
              <a:t>([1. / 3., 1. / 3., 1. / 3.]), </a:t>
            </a:r>
            <a:r>
              <a:rPr lang="en-US" sz="1400" dirty="0" err="1">
                <a:latin typeface="Consolas" panose="020B0609020204030204" pitchFamily="49" charset="0"/>
              </a:rPr>
              <a:t>sample_shape</a:t>
            </a:r>
            <a:r>
              <a:rPr lang="en-US" sz="1400" dirty="0">
                <a:latin typeface="Consolas" panose="020B0609020204030204" pitchFamily="49" charset="0"/>
              </a:rPr>
              <a:t> = N, name = '</a:t>
            </a:r>
            <a:r>
              <a:rPr lang="en-US" sz="1400" dirty="0" err="1">
                <a:latin typeface="Consolas" panose="020B0609020204030204" pitchFamily="49" charset="0"/>
              </a:rPr>
              <a:t>car_door</a:t>
            </a:r>
            <a:r>
              <a:rPr lang="en-US" sz="1400" dirty="0">
                <a:latin typeface="Consolas" panose="020B0609020204030204" pitchFamily="49" charset="0"/>
              </a:rPr>
              <a:t>')</a:t>
            </a: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picked_door</a:t>
            </a:r>
            <a:r>
              <a:rPr lang="en-US" sz="1400" dirty="0">
                <a:latin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</a:rPr>
              <a:t>ed.Categorical</a:t>
            </a:r>
            <a:r>
              <a:rPr lang="en-US" sz="1400" dirty="0">
                <a:latin typeface="Consolas" panose="020B0609020204030204" pitchFamily="49" charset="0"/>
              </a:rPr>
              <a:t>(probs=</a:t>
            </a:r>
            <a:r>
              <a:rPr lang="en-US" sz="1400" dirty="0" err="1">
                <a:latin typeface="Consolas" panose="020B0609020204030204" pitchFamily="49" charset="0"/>
              </a:rPr>
              <a:t>tf.constant</a:t>
            </a:r>
            <a:r>
              <a:rPr lang="en-US" sz="1400" dirty="0">
                <a:latin typeface="Consolas" panose="020B0609020204030204" pitchFamily="49" charset="0"/>
              </a:rPr>
              <a:t>([1. / 3., 1. / 3., 1. / 3.]), </a:t>
            </a:r>
            <a:r>
              <a:rPr lang="en-US" sz="1400" dirty="0" err="1">
                <a:latin typeface="Consolas" panose="020B0609020204030204" pitchFamily="49" charset="0"/>
              </a:rPr>
              <a:t>sample_shape</a:t>
            </a:r>
            <a:r>
              <a:rPr lang="en-US" sz="1400" dirty="0">
                <a:latin typeface="Consolas" panose="020B0609020204030204" pitchFamily="49" charset="0"/>
              </a:rPr>
              <a:t> = N, name = '</a:t>
            </a:r>
            <a:r>
              <a:rPr lang="en-US" sz="1400" dirty="0" err="1">
                <a:latin typeface="Consolas" panose="020B0609020204030204" pitchFamily="49" charset="0"/>
              </a:rPr>
              <a:t>picked_door</a:t>
            </a:r>
            <a:r>
              <a:rPr lang="en-US" sz="1400" dirty="0">
                <a:latin typeface="Consolas" panose="020B0609020204030204" pitchFamily="49" charset="0"/>
              </a:rPr>
              <a:t>')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preference = </a:t>
            </a:r>
            <a:r>
              <a:rPr lang="en-US" sz="1400" dirty="0" err="1">
                <a:latin typeface="Consolas" panose="020B0609020204030204" pitchFamily="49" charset="0"/>
              </a:rPr>
              <a:t>ed.Bernoulli</a:t>
            </a:r>
            <a:r>
              <a:rPr lang="en-US" sz="1400" dirty="0">
                <a:latin typeface="Consolas" panose="020B0609020204030204" pitchFamily="49" charset="0"/>
              </a:rPr>
              <a:t>(probs=</a:t>
            </a:r>
            <a:r>
              <a:rPr lang="en-US" sz="1400" dirty="0" err="1">
                <a:latin typeface="Consolas" panose="020B0609020204030204" pitchFamily="49" charset="0"/>
              </a:rPr>
              <a:t>tf.constant</a:t>
            </a:r>
            <a:r>
              <a:rPr lang="en-US" sz="1400" dirty="0">
                <a:latin typeface="Consolas" panose="020B0609020204030204" pitchFamily="49" charset="0"/>
              </a:rPr>
              <a:t>(0.5), </a:t>
            </a:r>
            <a:r>
              <a:rPr lang="en-US" sz="1400" dirty="0" err="1">
                <a:latin typeface="Consolas" panose="020B0609020204030204" pitchFamily="49" charset="0"/>
              </a:rPr>
              <a:t>sample_shape</a:t>
            </a:r>
            <a:r>
              <a:rPr lang="en-US" sz="1400" dirty="0">
                <a:latin typeface="Consolas" panose="020B0609020204030204" pitchFamily="49" charset="0"/>
              </a:rPr>
              <a:t> = N, name = 'preference’)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host_choice</a:t>
            </a:r>
            <a:r>
              <a:rPr lang="en-US" sz="1400" dirty="0">
                <a:latin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</a:rPr>
              <a:t>tf.where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tf.not_equal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car_door</a:t>
            </a:r>
            <a:r>
              <a:rPr lang="en-US" sz="1400" dirty="0">
                <a:latin typeface="Consolas" panose="020B0609020204030204" pitchFamily="49" charset="0"/>
              </a:rPr>
              <a:t>,  </a:t>
            </a:r>
            <a:r>
              <a:rPr lang="en-US" sz="1400" dirty="0" err="1">
                <a:latin typeface="Consolas" panose="020B0609020204030204" pitchFamily="49" charset="0"/>
              </a:rPr>
              <a:t>picked_door</a:t>
            </a:r>
            <a:r>
              <a:rPr lang="en-US" sz="1400" dirty="0"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                  3 - </a:t>
            </a:r>
            <a:r>
              <a:rPr lang="en-US" sz="1400" dirty="0" err="1">
                <a:latin typeface="Consolas" panose="020B0609020204030204" pitchFamily="49" charset="0"/>
              </a:rPr>
              <a:t>car_door</a:t>
            </a:r>
            <a:r>
              <a:rPr lang="en-US" sz="1400" dirty="0">
                <a:latin typeface="Consolas" panose="020B0609020204030204" pitchFamily="49" charset="0"/>
              </a:rPr>
              <a:t> - </a:t>
            </a:r>
            <a:r>
              <a:rPr lang="en-US" sz="1400" dirty="0" err="1">
                <a:latin typeface="Consolas" panose="020B0609020204030204" pitchFamily="49" charset="0"/>
              </a:rPr>
              <a:t>picked_door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                  </a:t>
            </a:r>
            <a:r>
              <a:rPr lang="en-US" sz="1400" dirty="0" err="1">
                <a:latin typeface="Consolas" panose="020B0609020204030204" pitchFamily="49" charset="0"/>
              </a:rPr>
              <a:t>tf.where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tf.equal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car_door</a:t>
            </a:r>
            <a:r>
              <a:rPr lang="en-US" sz="1400" dirty="0">
                <a:latin typeface="Consolas" panose="020B0609020204030204" pitchFamily="49" charset="0"/>
              </a:rPr>
              <a:t>, 2 * </a:t>
            </a:r>
            <a:r>
              <a:rPr lang="en-US" sz="1400" dirty="0" err="1">
                <a:latin typeface="Consolas" panose="020B0609020204030204" pitchFamily="49" charset="0"/>
              </a:rPr>
              <a:t>tf.ones</a:t>
            </a:r>
            <a:r>
              <a:rPr lang="en-US" sz="1400" dirty="0">
                <a:latin typeface="Consolas" panose="020B0609020204030204" pitchFamily="49" charset="0"/>
              </a:rPr>
              <a:t>(N, </a:t>
            </a:r>
            <a:r>
              <a:rPr lang="en-US" sz="1400" dirty="0" err="1">
                <a:latin typeface="Consolas" panose="020B0609020204030204" pitchFamily="49" charset="0"/>
              </a:rPr>
              <a:t>dtype</a:t>
            </a:r>
            <a:r>
              <a:rPr lang="en-US" sz="1400" dirty="0">
                <a:latin typeface="Consolas" panose="020B0609020204030204" pitchFamily="49" charset="0"/>
              </a:rPr>
              <a:t>=tf.int32)),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                           preference,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                           </a:t>
            </a:r>
            <a:r>
              <a:rPr lang="en-US" sz="1400" dirty="0" err="1">
                <a:latin typeface="Consolas" panose="020B0609020204030204" pitchFamily="49" charset="0"/>
              </a:rPr>
              <a:t>tf.where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tf.equal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car_door</a:t>
            </a:r>
            <a:r>
              <a:rPr lang="en-US" sz="1400" dirty="0">
                <a:latin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</a:rPr>
              <a:t>tf.ones</a:t>
            </a:r>
            <a:r>
              <a:rPr lang="en-US" sz="1400" dirty="0">
                <a:latin typeface="Consolas" panose="020B0609020204030204" pitchFamily="49" charset="0"/>
              </a:rPr>
              <a:t>(N, </a:t>
            </a:r>
            <a:r>
              <a:rPr lang="en-US" sz="1400" dirty="0" err="1">
                <a:latin typeface="Consolas" panose="020B0609020204030204" pitchFamily="49" charset="0"/>
              </a:rPr>
              <a:t>dtype</a:t>
            </a:r>
            <a:r>
              <a:rPr lang="en-US" sz="1400" dirty="0">
                <a:latin typeface="Consolas" panose="020B0609020204030204" pitchFamily="49" charset="0"/>
              </a:rPr>
              <a:t>=tf.int32)),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                                    2 * preference,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                                      1 + preference)), name = '</a:t>
            </a:r>
            <a:r>
              <a:rPr lang="en-US" sz="1400" dirty="0" err="1">
                <a:latin typeface="Consolas" panose="020B0609020204030204" pitchFamily="49" charset="0"/>
              </a:rPr>
              <a:t>host_choice</a:t>
            </a:r>
            <a:r>
              <a:rPr lang="en-US" sz="1400" dirty="0">
                <a:latin typeface="Consolas" panose="020B0609020204030204" pitchFamily="49" charset="0"/>
              </a:rPr>
              <a:t>’)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#</a:t>
            </a:r>
            <a:r>
              <a:rPr lang="en-US" sz="1400" dirty="0" err="1">
                <a:latin typeface="Consolas" panose="020B0609020204030204" pitchFamily="49" charset="0"/>
              </a:rPr>
              <a:t>changed_door</a:t>
            </a:r>
            <a:r>
              <a:rPr lang="en-US" sz="1400" dirty="0">
                <a:latin typeface="Consolas" panose="020B0609020204030204" pitchFamily="49" charset="0"/>
              </a:rPr>
              <a:t> = 3 - </a:t>
            </a:r>
            <a:r>
              <a:rPr lang="en-US" sz="1400" dirty="0" err="1">
                <a:latin typeface="Consolas" panose="020B0609020204030204" pitchFamily="49" charset="0"/>
              </a:rPr>
              <a:t>host_choice</a:t>
            </a:r>
            <a:r>
              <a:rPr lang="en-US" sz="1400" dirty="0">
                <a:latin typeface="Consolas" panose="020B0609020204030204" pitchFamily="49" charset="0"/>
              </a:rPr>
              <a:t> - </a:t>
            </a:r>
            <a:r>
              <a:rPr lang="en-US" sz="1400" dirty="0" err="1">
                <a:latin typeface="Consolas" panose="020B0609020204030204" pitchFamily="49" charset="0"/>
              </a:rPr>
              <a:t>picked_door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changed_door</a:t>
            </a:r>
            <a:r>
              <a:rPr lang="en-US" sz="1400" dirty="0">
                <a:latin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</a:rPr>
              <a:t>tf.subtract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tf.subtract</a:t>
            </a:r>
            <a:r>
              <a:rPr lang="en-US" sz="1400" dirty="0">
                <a:latin typeface="Consolas" panose="020B0609020204030204" pitchFamily="49" charset="0"/>
              </a:rPr>
              <a:t>(3, </a:t>
            </a:r>
            <a:r>
              <a:rPr lang="en-US" sz="1400" dirty="0" err="1">
                <a:latin typeface="Consolas" panose="020B0609020204030204" pitchFamily="49" charset="0"/>
              </a:rPr>
              <a:t>host_choice</a:t>
            </a:r>
            <a:r>
              <a:rPr lang="en-US" sz="1400" dirty="0">
                <a:latin typeface="Consolas" panose="020B0609020204030204" pitchFamily="49" charset="0"/>
              </a:rPr>
              <a:t>), </a:t>
            </a:r>
            <a:r>
              <a:rPr lang="en-US" sz="1400" dirty="0" err="1">
                <a:latin typeface="Consolas" panose="020B0609020204030204" pitchFamily="49" charset="0"/>
              </a:rPr>
              <a:t>picked_door</a:t>
            </a:r>
            <a:r>
              <a:rPr lang="en-US" sz="1400" dirty="0">
                <a:latin typeface="Consolas" panose="020B0609020204030204" pitchFamily="49" charset="0"/>
              </a:rPr>
              <a:t>, name = '</a:t>
            </a:r>
            <a:r>
              <a:rPr lang="en-US" sz="1400" dirty="0" err="1">
                <a:latin typeface="Consolas" panose="020B0609020204030204" pitchFamily="49" charset="0"/>
              </a:rPr>
              <a:t>changed_door</a:t>
            </a:r>
            <a:r>
              <a:rPr lang="en-US" sz="1400" dirty="0">
                <a:latin typeface="Consolas" panose="020B0609020204030204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40527651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E3ADFD6-94A8-4572-9BAE-1FBC3EA5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2F786C7-744F-4113-9410-0AC86C7CB584}"/>
              </a:ext>
            </a:extLst>
          </p:cNvPr>
          <p:cNvSpPr/>
          <p:nvPr/>
        </p:nvSpPr>
        <p:spPr>
          <a:xfrm>
            <a:off x="7028873" y="0"/>
            <a:ext cx="5163107" cy="1838036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 Flow Graphs (The Model)</a:t>
            </a:r>
          </a:p>
        </p:txBody>
      </p:sp>
    </p:spTree>
    <p:extLst>
      <p:ext uri="{BB962C8B-B14F-4D97-AF65-F5344CB8AC3E}">
        <p14:creationId xmlns:p14="http://schemas.microsoft.com/office/powerpoint/2010/main" val="994959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274E-0A12-431B-87BC-BCDA73AA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28FED-176F-4A59-897E-469DFD0D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22287"/>
            <a:ext cx="12192000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dirty="0">
                <a:latin typeface="Consolas" panose="020B0609020204030204" pitchFamily="49" charset="0"/>
              </a:rPr>
              <a:t>with </a:t>
            </a:r>
            <a:r>
              <a:rPr lang="en-US" sz="1300" dirty="0" err="1">
                <a:latin typeface="Consolas" panose="020B0609020204030204" pitchFamily="49" charset="0"/>
              </a:rPr>
              <a:t>tf.Session</a:t>
            </a:r>
            <a:r>
              <a:rPr lang="en-US" sz="1300" dirty="0">
                <a:latin typeface="Consolas" panose="020B0609020204030204" pitchFamily="49" charset="0"/>
              </a:rPr>
              <a:t>() as </a:t>
            </a:r>
            <a:r>
              <a:rPr lang="en-US" sz="1300" dirty="0" err="1">
                <a:latin typeface="Consolas" panose="020B0609020204030204" pitchFamily="49" charset="0"/>
              </a:rPr>
              <a:t>sess</a:t>
            </a:r>
            <a:r>
              <a:rPr lang="en-US" sz="13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300" dirty="0">
                <a:latin typeface="Consolas" panose="020B0609020204030204" pitchFamily="49" charset="0"/>
              </a:rPr>
              <a:t>    </a:t>
            </a:r>
            <a:r>
              <a:rPr lang="en-US" sz="1300" dirty="0" err="1">
                <a:latin typeface="Consolas" panose="020B0609020204030204" pitchFamily="49" charset="0"/>
              </a:rPr>
              <a:t>sess.run</a:t>
            </a:r>
            <a:r>
              <a:rPr lang="en-US" sz="1300" dirty="0">
                <a:latin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</a:rPr>
              <a:t>tf.global_variables_initializer</a:t>
            </a:r>
            <a:r>
              <a:rPr lang="en-US" sz="1300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1300" dirty="0">
                <a:latin typeface="Consolas" panose="020B0609020204030204" pitchFamily="49" charset="0"/>
              </a:rPr>
              <a:t>    </a:t>
            </a:r>
            <a:r>
              <a:rPr lang="en-US" sz="1300" dirty="0" err="1">
                <a:latin typeface="Consolas" panose="020B0609020204030204" pitchFamily="49" charset="0"/>
              </a:rPr>
              <a:t>car_door_samples</a:t>
            </a:r>
            <a:r>
              <a:rPr lang="en-US" sz="1300" dirty="0">
                <a:latin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</a:rPr>
              <a:t>picked_door_samples</a:t>
            </a:r>
            <a:r>
              <a:rPr lang="en-US" sz="1300" dirty="0">
                <a:latin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</a:rPr>
              <a:t>changed_door_samples</a:t>
            </a:r>
            <a:r>
              <a:rPr lang="en-US" sz="1300" dirty="0">
                <a:latin typeface="Consolas" panose="020B0609020204030204" pitchFamily="49" charset="0"/>
              </a:rPr>
              <a:t> = </a:t>
            </a:r>
            <a:r>
              <a:rPr lang="en-US" sz="1300" dirty="0" err="1">
                <a:latin typeface="Consolas" panose="020B0609020204030204" pitchFamily="49" charset="0"/>
              </a:rPr>
              <a:t>sess.run</a:t>
            </a:r>
            <a:r>
              <a:rPr lang="en-US" sz="1300" dirty="0">
                <a:latin typeface="Consolas" panose="020B0609020204030204" pitchFamily="49" charset="0"/>
              </a:rPr>
              <a:t>([</a:t>
            </a:r>
            <a:r>
              <a:rPr lang="en-US" sz="1300" dirty="0" err="1">
                <a:latin typeface="Consolas" panose="020B0609020204030204" pitchFamily="49" charset="0"/>
              </a:rPr>
              <a:t>car_door</a:t>
            </a:r>
            <a:r>
              <a:rPr lang="en-US" sz="1300" dirty="0">
                <a:latin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</a:rPr>
              <a:t>picked_door</a:t>
            </a:r>
            <a:r>
              <a:rPr lang="en-US" sz="1300" dirty="0">
                <a:latin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</a:rPr>
              <a:t>changed_door</a:t>
            </a:r>
            <a:r>
              <a:rPr lang="en-US" sz="1300" dirty="0"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endParaRPr lang="en-US" sz="13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300" dirty="0">
                <a:latin typeface="Consolas" panose="020B0609020204030204" pitchFamily="49" charset="0"/>
              </a:rPr>
              <a:t>print("probability to win of a player who stays with the initial choice:", (</a:t>
            </a:r>
            <a:r>
              <a:rPr lang="en-US" sz="1300" dirty="0" err="1">
                <a:latin typeface="Consolas" panose="020B0609020204030204" pitchFamily="49" charset="0"/>
              </a:rPr>
              <a:t>car_door_samples</a:t>
            </a:r>
            <a:r>
              <a:rPr lang="en-US" sz="1300" dirty="0">
                <a:latin typeface="Consolas" panose="020B0609020204030204" pitchFamily="49" charset="0"/>
              </a:rPr>
              <a:t> == </a:t>
            </a:r>
            <a:r>
              <a:rPr lang="en-US" sz="1300" dirty="0" err="1">
                <a:latin typeface="Consolas" panose="020B0609020204030204" pitchFamily="49" charset="0"/>
              </a:rPr>
              <a:t>picked_door_samples</a:t>
            </a:r>
            <a:r>
              <a:rPr lang="en-US" sz="1300" dirty="0">
                <a:latin typeface="Consolas" panose="020B0609020204030204" pitchFamily="49" charset="0"/>
              </a:rPr>
              <a:t>).mean())</a:t>
            </a:r>
          </a:p>
          <a:p>
            <a:pPr marL="0" indent="0">
              <a:buNone/>
            </a:pPr>
            <a:r>
              <a:rPr lang="en-US" sz="1300" dirty="0">
                <a:latin typeface="Consolas" panose="020B0609020204030204" pitchFamily="49" charset="0"/>
              </a:rPr>
              <a:t>print("probability to win of a player who switches:", (</a:t>
            </a:r>
            <a:r>
              <a:rPr lang="en-US" sz="1300" dirty="0" err="1">
                <a:latin typeface="Consolas" panose="020B0609020204030204" pitchFamily="49" charset="0"/>
              </a:rPr>
              <a:t>car_door_samples</a:t>
            </a:r>
            <a:r>
              <a:rPr lang="en-US" sz="1300" dirty="0">
                <a:latin typeface="Consolas" panose="020B0609020204030204" pitchFamily="49" charset="0"/>
              </a:rPr>
              <a:t> == </a:t>
            </a:r>
            <a:r>
              <a:rPr lang="en-US" sz="1300" dirty="0" err="1">
                <a:latin typeface="Consolas" panose="020B0609020204030204" pitchFamily="49" charset="0"/>
              </a:rPr>
              <a:t>changed_door_samples</a:t>
            </a:r>
            <a:r>
              <a:rPr lang="en-US" sz="1300" dirty="0">
                <a:latin typeface="Consolas" panose="020B0609020204030204" pitchFamily="49" charset="0"/>
              </a:rPr>
              <a:t>).mean())</a:t>
            </a:r>
          </a:p>
        </p:txBody>
      </p:sp>
    </p:spTree>
    <p:extLst>
      <p:ext uri="{BB962C8B-B14F-4D97-AF65-F5344CB8AC3E}">
        <p14:creationId xmlns:p14="http://schemas.microsoft.com/office/powerpoint/2010/main" val="2445625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5F5F-FFF7-4F5B-92DB-CABBF363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76D18-3CD3-4687-901A-9EEE5E25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173" y="2179829"/>
            <a:ext cx="7960156" cy="448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97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FC8742-4EFB-41EC-8A3F-91B428F2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669358-D671-49CE-A860-1BC49AB48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Bayesian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035083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004F04-89EB-4AB4-AA65-CCA5C927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Neural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E717A-488F-4E0A-9810-4F932132B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299" y="1982064"/>
            <a:ext cx="2693979" cy="408637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D8D964-CA6A-4CF0-8E6E-746868F11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63" y="2315600"/>
            <a:ext cx="7400925" cy="3448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9A04FA-76F8-4E7E-8903-7F6FD6301A59}"/>
              </a:ext>
            </a:extLst>
          </p:cNvPr>
          <p:cNvSpPr txBox="1"/>
          <p:nvPr/>
        </p:nvSpPr>
        <p:spPr>
          <a:xfrm>
            <a:off x="588935" y="6226146"/>
            <a:ext cx="1018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http://citeseerx.ist.psu.edu/viewdoc/download?doi=10.1.1.446.9306&amp;rep=rep1&amp;type=pdf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30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76F4C-28EF-4D7A-A416-B6CFF9F4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1BAEA1-D6CF-474B-B914-353D55C943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014780"/>
                <a:ext cx="10554574" cy="484322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Bayesian neural network is a neural network with a prior distribution on its weights </a:t>
                </a:r>
              </a:p>
              <a:p>
                <a:pPr marL="0" indent="0">
                  <a:buNone/>
                </a:pPr>
                <a:r>
                  <a:rPr lang="en-US" dirty="0"/>
                  <a:t>Define the prior on the weights and biases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/>
                  <a:t> to be the standard normal: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Define the likelihood for a data point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Bernoulli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1"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pPr marL="0" indent="0" algn="just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is the feature vector,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dirty="0"/>
                  <a:t> is the output (binary classification),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function (deterministic) implemented by the neural network whose weights and biases form the latent variables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/>
                  <a:t>. The output of the neural network must be a value between 0 and 1 (for example the last layer has only one sigmoid neuron).</a:t>
                </a:r>
              </a:p>
              <a:p>
                <a:pPr marL="0" indent="0">
                  <a:buNone/>
                </a:pPr>
                <a:r>
                  <a:rPr lang="en-US" dirty="0"/>
                  <a:t>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Catego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ica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1"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b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pPr marL="0" indent="0" algn="just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is the feature vector,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,2,…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the output (multiclass classification),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function (deterministic) implemented by the neural network whose weights and biases form the latent variables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/>
                  <a:t>. The outputs of the neural network must sum to 1 (for example the last layer is a </a:t>
                </a:r>
                <a:r>
                  <a:rPr lang="en-US" dirty="0" err="1"/>
                  <a:t>softmax</a:t>
                </a:r>
                <a:r>
                  <a:rPr lang="en-US" dirty="0"/>
                  <a:t> layer).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1BAEA1-D6CF-474B-B914-353D55C94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014780"/>
                <a:ext cx="10554574" cy="4843220"/>
              </a:xfrm>
              <a:blipFill>
                <a:blip r:embed="rId2"/>
                <a:stretch>
                  <a:fillRect l="-462" t="-630" r="-462" b="-1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829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FE0A31-4FB7-4986-8B2D-05C8529B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TFP Layer 1: Statistical Building Blocks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1B2D1-085F-4CBD-BD9E-8A0A58F93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Distributions (</a:t>
            </a:r>
            <a:r>
              <a:rPr lang="en-US" dirty="0" err="1"/>
              <a:t>tf.contrib.distributions</a:t>
            </a:r>
            <a:r>
              <a:rPr lang="en-US" dirty="0"/>
              <a:t>, </a:t>
            </a:r>
            <a:r>
              <a:rPr lang="en-US" dirty="0" err="1"/>
              <a:t>tf.distributions</a:t>
            </a:r>
            <a:r>
              <a:rPr lang="en-US" dirty="0"/>
              <a:t>): A large collection of probability distributions and related statistics with batch and broadcasting semantics.</a:t>
            </a:r>
          </a:p>
          <a:p>
            <a:pPr algn="just"/>
            <a:r>
              <a:rPr lang="en-US" dirty="0" err="1"/>
              <a:t>Bijectors</a:t>
            </a:r>
            <a:r>
              <a:rPr lang="en-US" dirty="0"/>
              <a:t> (</a:t>
            </a:r>
            <a:r>
              <a:rPr lang="en-US" dirty="0" err="1"/>
              <a:t>tf.contrib.distributions.bijectors</a:t>
            </a:r>
            <a:r>
              <a:rPr lang="en-US" dirty="0"/>
              <a:t>): Reversible and composable transformations of random variables. </a:t>
            </a:r>
            <a:r>
              <a:rPr lang="en-US" dirty="0" err="1"/>
              <a:t>Bijectors</a:t>
            </a:r>
            <a:r>
              <a:rPr lang="en-US" dirty="0"/>
              <a:t> provide a rich class of transformed distributions, from classical examples like the log-normal distribution to sophisticated deep learning models such as masked autoregressive flows.</a:t>
            </a:r>
          </a:p>
        </p:txBody>
      </p:sp>
    </p:spTree>
    <p:extLst>
      <p:ext uri="{BB962C8B-B14F-4D97-AF65-F5344CB8AC3E}">
        <p14:creationId xmlns:p14="http://schemas.microsoft.com/office/powerpoint/2010/main" val="1573739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4211-FCFE-4DD2-A987-EB087FC23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0A7A9B-0EF1-44E0-BB2F-E33C76977A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Start with a network architecture</a:t>
                </a:r>
              </a:p>
              <a:p>
                <a:r>
                  <a:rPr lang="en-US" dirty="0"/>
                  <a:t>Training: using the training data (observed) infer the posterior distribution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Testing: using this posterior distribution predict the labels of testing data</a:t>
                </a:r>
              </a:p>
              <a:p>
                <a:r>
                  <a:rPr lang="en-US" dirty="0"/>
                  <a:t>Compare to “classic” neural networks results on the same problem</a:t>
                </a:r>
              </a:p>
              <a:p>
                <a:r>
                  <a:rPr lang="en-US" dirty="0"/>
                  <a:t>Do this for both binary classification and multiclass classification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0A7A9B-0EF1-44E0-BB2F-E33C76977A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6783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A0D4EE-042B-4D4A-B03A-DD079D95B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Sanity Check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4FDFC1-C45B-4DFF-94FB-3386DDC4F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146068"/>
            <a:ext cx="6008176" cy="22415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Generate labeled data (100 training, 100 testing) by  feeding random input vectors into this network: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s-ES" sz="1400" dirty="0">
                <a:latin typeface="Consolas" panose="020B0609020204030204" pitchFamily="49" charset="0"/>
              </a:rPr>
              <a:t>X = </a:t>
            </a:r>
            <a:r>
              <a:rPr lang="es-ES" sz="1400" dirty="0" err="1">
                <a:latin typeface="Consolas" panose="020B0609020204030204" pitchFamily="49" charset="0"/>
              </a:rPr>
              <a:t>np.random.randn</a:t>
            </a:r>
            <a:r>
              <a:rPr lang="es-ES" sz="1400" dirty="0">
                <a:latin typeface="Consolas" panose="020B0609020204030204" pitchFamily="49" charset="0"/>
              </a:rPr>
              <a:t>(100, 2)</a:t>
            </a:r>
          </a:p>
          <a:p>
            <a:pPr marL="0" indent="0">
              <a:buNone/>
            </a:pPr>
            <a:r>
              <a:rPr lang="es-ES" sz="1400" dirty="0">
                <a:latin typeface="Consolas" panose="020B0609020204030204" pitchFamily="49" charset="0"/>
              </a:rPr>
              <a:t>Y = </a:t>
            </a:r>
            <a:r>
              <a:rPr lang="es-ES" sz="1400" dirty="0" err="1">
                <a:latin typeface="Consolas" panose="020B0609020204030204" pitchFamily="49" charset="0"/>
              </a:rPr>
              <a:t>np.tanh</a:t>
            </a:r>
            <a:r>
              <a:rPr lang="es-ES" sz="1400" dirty="0">
                <a:latin typeface="Consolas" panose="020B0609020204030204" pitchFamily="49" charset="0"/>
              </a:rPr>
              <a:t>(X[:, 0] + X[:, 1])</a:t>
            </a:r>
          </a:p>
          <a:p>
            <a:pPr marL="0" indent="0">
              <a:buNone/>
            </a:pPr>
            <a:r>
              <a:rPr lang="es-ES" sz="1400" dirty="0">
                <a:latin typeface="Consolas" panose="020B0609020204030204" pitchFamily="49" charset="0"/>
              </a:rPr>
              <a:t>Y = 1. / (1. + </a:t>
            </a:r>
            <a:r>
              <a:rPr lang="es-ES" sz="1400" dirty="0" err="1">
                <a:latin typeface="Consolas" panose="020B0609020204030204" pitchFamily="49" charset="0"/>
              </a:rPr>
              <a:t>np.exp</a:t>
            </a:r>
            <a:r>
              <a:rPr lang="es-ES" sz="1400" dirty="0">
                <a:latin typeface="Consolas" panose="020B0609020204030204" pitchFamily="49" charset="0"/>
              </a:rPr>
              <a:t>(-(Y + Y)))</a:t>
            </a:r>
          </a:p>
          <a:p>
            <a:pPr marL="0" indent="0">
              <a:buNone/>
            </a:pPr>
            <a:r>
              <a:rPr lang="es-ES" sz="1400" dirty="0">
                <a:latin typeface="Consolas" panose="020B0609020204030204" pitchFamily="49" charset="0"/>
              </a:rPr>
              <a:t>Y = Y &gt; 0.5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5BD3F4-3906-4836-ADFC-396C9C39301D}"/>
              </a:ext>
            </a:extLst>
          </p:cNvPr>
          <p:cNvSpPr/>
          <p:nvPr/>
        </p:nvSpPr>
        <p:spPr>
          <a:xfrm>
            <a:off x="2874934" y="3149800"/>
            <a:ext cx="92990" cy="123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684618-F883-4E6D-B71B-95A776824F12}"/>
              </a:ext>
            </a:extLst>
          </p:cNvPr>
          <p:cNvSpPr/>
          <p:nvPr/>
        </p:nvSpPr>
        <p:spPr>
          <a:xfrm>
            <a:off x="2882683" y="4077875"/>
            <a:ext cx="92990" cy="123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549F3FB-90A6-40C3-9559-92C9580B0002}"/>
              </a:ext>
            </a:extLst>
          </p:cNvPr>
          <p:cNvSpPr/>
          <p:nvPr/>
        </p:nvSpPr>
        <p:spPr>
          <a:xfrm>
            <a:off x="4378270" y="3552986"/>
            <a:ext cx="100739" cy="100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BA5B03-888D-462B-88B4-5B503704FD7F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967924" y="3211794"/>
            <a:ext cx="1410346" cy="39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0C78893-F0A8-4D56-85A8-2C3C11EB5F4D}"/>
              </a:ext>
            </a:extLst>
          </p:cNvPr>
          <p:cNvSpPr/>
          <p:nvPr/>
        </p:nvSpPr>
        <p:spPr>
          <a:xfrm>
            <a:off x="1813300" y="3149800"/>
            <a:ext cx="123987" cy="89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56DC197-5262-41BA-A738-39A4FA9FA191}"/>
              </a:ext>
            </a:extLst>
          </p:cNvPr>
          <p:cNvSpPr/>
          <p:nvPr/>
        </p:nvSpPr>
        <p:spPr>
          <a:xfrm>
            <a:off x="1828797" y="4085623"/>
            <a:ext cx="92990" cy="123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AF6EA0-9757-40BF-B2B6-10BF4E4A7B1D}"/>
              </a:ext>
            </a:extLst>
          </p:cNvPr>
          <p:cNvCxnSpPr>
            <a:cxnSpLocks/>
            <a:stCxn id="17" idx="6"/>
            <a:endCxn id="6" idx="2"/>
          </p:cNvCxnSpPr>
          <p:nvPr/>
        </p:nvCxnSpPr>
        <p:spPr>
          <a:xfrm>
            <a:off x="1937287" y="3194473"/>
            <a:ext cx="937647" cy="1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899580-7C2F-45CA-8B6E-32A3A799BCB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945035" y="3256467"/>
            <a:ext cx="937648" cy="883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EE4E62-5F25-4A8F-91A1-7F3B0399A9F8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1945035" y="4139869"/>
            <a:ext cx="937648" cy="7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1215FD-4F7B-48FD-8025-FD24063F629F}"/>
              </a:ext>
            </a:extLst>
          </p:cNvPr>
          <p:cNvCxnSpPr>
            <a:cxnSpLocks/>
            <a:stCxn id="18" idx="7"/>
            <a:endCxn id="6" idx="3"/>
          </p:cNvCxnSpPr>
          <p:nvPr/>
        </p:nvCxnSpPr>
        <p:spPr>
          <a:xfrm flipV="1">
            <a:off x="1908169" y="3255630"/>
            <a:ext cx="980383" cy="84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DA46F5-0F8D-484C-ACAB-B79116BC5FA3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>
          <a:xfrm flipV="1">
            <a:off x="2975673" y="3638972"/>
            <a:ext cx="1417350" cy="500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B0A6B18-D54E-4004-9760-0CAAC2E70441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4479009" y="3603356"/>
            <a:ext cx="973454" cy="7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B20F9C-89E3-4FC2-AE5A-17ADA9B37815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410346" y="3194473"/>
            <a:ext cx="402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794F73-76CB-4C0B-A4EF-A87BFAEF12D4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1410346" y="4147616"/>
            <a:ext cx="41845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AB088CD-E779-4AB6-B070-BE6ED1F4E825}"/>
                  </a:ext>
                </a:extLst>
              </p:cNvPr>
              <p:cNvSpPr txBox="1"/>
              <p:nvPr/>
            </p:nvSpPr>
            <p:spPr>
              <a:xfrm>
                <a:off x="1140279" y="3037576"/>
                <a:ext cx="2516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AB088CD-E779-4AB6-B070-BE6ED1F4E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279" y="3037576"/>
                <a:ext cx="251634" cy="307777"/>
              </a:xfrm>
              <a:prstGeom prst="rect">
                <a:avLst/>
              </a:prstGeom>
              <a:blipFill>
                <a:blip r:embed="rId2"/>
                <a:stretch>
                  <a:fillRect r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7462F0-75CD-47BE-84FA-E6D241673B25}"/>
                  </a:ext>
                </a:extLst>
              </p:cNvPr>
              <p:cNvSpPr txBox="1"/>
              <p:nvPr/>
            </p:nvSpPr>
            <p:spPr>
              <a:xfrm>
                <a:off x="1129596" y="3993727"/>
                <a:ext cx="2516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7462F0-75CD-47BE-84FA-E6D24167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96" y="3993727"/>
                <a:ext cx="251634" cy="307777"/>
              </a:xfrm>
              <a:prstGeom prst="rect">
                <a:avLst/>
              </a:prstGeom>
              <a:blipFill>
                <a:blip r:embed="rId3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C91BA41-939C-4C39-9BBC-1F3593C2104C}"/>
                  </a:ext>
                </a:extLst>
              </p:cNvPr>
              <p:cNvSpPr txBox="1"/>
              <p:nvPr/>
            </p:nvSpPr>
            <p:spPr>
              <a:xfrm>
                <a:off x="5365733" y="3429000"/>
                <a:ext cx="2516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C91BA41-939C-4C39-9BBC-1F3593C21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33" y="3429000"/>
                <a:ext cx="251634" cy="307777"/>
              </a:xfrm>
              <a:prstGeom prst="rect">
                <a:avLst/>
              </a:prstGeom>
              <a:blipFill>
                <a:blip r:embed="rId4"/>
                <a:stretch>
                  <a:fillRect r="-2439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2C2A241-0928-44DA-BFE3-E693D15FFCA1}"/>
                  </a:ext>
                </a:extLst>
              </p:cNvPr>
              <p:cNvSpPr txBox="1"/>
              <p:nvPr/>
            </p:nvSpPr>
            <p:spPr>
              <a:xfrm rot="857238">
                <a:off x="3287406" y="3057903"/>
                <a:ext cx="8774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2C2A241-0928-44DA-BFE3-E693D15FF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57238">
                <a:off x="3287406" y="3057903"/>
                <a:ext cx="877487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AFC15AD-271B-4D40-9F72-4253B0617EC3}"/>
                  </a:ext>
                </a:extLst>
              </p:cNvPr>
              <p:cNvSpPr txBox="1"/>
              <p:nvPr/>
            </p:nvSpPr>
            <p:spPr>
              <a:xfrm rot="20372309">
                <a:off x="3303419" y="3882264"/>
                <a:ext cx="8774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AFC15AD-271B-4D40-9F72-4253B0617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72309">
                <a:off x="3303419" y="3882264"/>
                <a:ext cx="87748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1BBE63-29CD-4914-9787-941EB1D54420}"/>
                  </a:ext>
                </a:extLst>
              </p:cNvPr>
              <p:cNvSpPr txBox="1"/>
              <p:nvPr/>
            </p:nvSpPr>
            <p:spPr>
              <a:xfrm rot="2674365">
                <a:off x="1856702" y="3243658"/>
                <a:ext cx="8774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1BBE63-29CD-4914-9787-941EB1D54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4365">
                <a:off x="1856702" y="3243658"/>
                <a:ext cx="87748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EC4AD0-0CC5-4810-BD79-A5235E66E658}"/>
                  </a:ext>
                </a:extLst>
              </p:cNvPr>
              <p:cNvSpPr txBox="1"/>
              <p:nvPr/>
            </p:nvSpPr>
            <p:spPr>
              <a:xfrm>
                <a:off x="1975115" y="2864359"/>
                <a:ext cx="8774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EC4AD0-0CC5-4810-BD79-A5235E66E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115" y="2864359"/>
                <a:ext cx="877487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913B16-3221-4075-B4DC-35A9B90C0484}"/>
                  </a:ext>
                </a:extLst>
              </p:cNvPr>
              <p:cNvSpPr txBox="1"/>
              <p:nvPr/>
            </p:nvSpPr>
            <p:spPr>
              <a:xfrm rot="19177506">
                <a:off x="1816236" y="3758939"/>
                <a:ext cx="8774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913B16-3221-4075-B4DC-35A9B90C0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77506">
                <a:off x="1816236" y="3758939"/>
                <a:ext cx="877487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E2A6B3-1C37-4D4C-B199-5B1369016876}"/>
                  </a:ext>
                </a:extLst>
              </p:cNvPr>
              <p:cNvSpPr txBox="1"/>
              <p:nvPr/>
            </p:nvSpPr>
            <p:spPr>
              <a:xfrm>
                <a:off x="2005172" y="4079806"/>
                <a:ext cx="8774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E2A6B3-1C37-4D4C-B199-5B1369016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172" y="4079806"/>
                <a:ext cx="877487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359996-E668-451A-8B94-BE14A261CB63}"/>
                  </a:ext>
                </a:extLst>
              </p:cNvPr>
              <p:cNvSpPr txBox="1"/>
              <p:nvPr/>
            </p:nvSpPr>
            <p:spPr>
              <a:xfrm>
                <a:off x="2749048" y="4154457"/>
                <a:ext cx="8329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359996-E668-451A-8B94-BE14A261C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048" y="4154457"/>
                <a:ext cx="832920" cy="307777"/>
              </a:xfrm>
              <a:prstGeom prst="rect">
                <a:avLst/>
              </a:prstGeom>
              <a:blipFill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9AF4AE-26C5-4914-A794-BBB245532C40}"/>
                  </a:ext>
                </a:extLst>
              </p:cNvPr>
              <p:cNvSpPr txBox="1"/>
              <p:nvPr/>
            </p:nvSpPr>
            <p:spPr>
              <a:xfrm>
                <a:off x="2731216" y="2866290"/>
                <a:ext cx="8329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9AF4AE-26C5-4914-A794-BBB24553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16" y="2866290"/>
                <a:ext cx="832920" cy="307777"/>
              </a:xfrm>
              <a:prstGeom prst="rect">
                <a:avLst/>
              </a:prstGeom>
              <a:blipFill>
                <a:blip r:embed="rId12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DEB083-2263-4E01-87FE-4381F2E43482}"/>
                  </a:ext>
                </a:extLst>
              </p:cNvPr>
              <p:cNvSpPr txBox="1"/>
              <p:nvPr/>
            </p:nvSpPr>
            <p:spPr>
              <a:xfrm>
                <a:off x="4244605" y="3618504"/>
                <a:ext cx="10910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igmoid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DEB083-2263-4E01-87FE-4381F2E43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605" y="3618504"/>
                <a:ext cx="1091003" cy="307777"/>
              </a:xfrm>
              <a:prstGeom prst="rect">
                <a:avLst/>
              </a:prstGeom>
              <a:blipFill>
                <a:blip r:embed="rId1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A6745D3-8361-4A63-9E46-84F2CCFCBCF2}"/>
              </a:ext>
            </a:extLst>
          </p:cNvPr>
          <p:cNvSpPr txBox="1"/>
          <p:nvPr/>
        </p:nvSpPr>
        <p:spPr>
          <a:xfrm>
            <a:off x="207126" y="2126259"/>
            <a:ext cx="5537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simple neural network with fixed weights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56B7B-6E0D-47FF-88CB-64E981B92FFE}"/>
              </a:ext>
            </a:extLst>
          </p:cNvPr>
          <p:cNvSpPr txBox="1"/>
          <p:nvPr/>
        </p:nvSpPr>
        <p:spPr>
          <a:xfrm>
            <a:off x="2090815" y="5191672"/>
            <a:ext cx="73068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“Train” a Bayesian neural network with the same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Analyse</a:t>
            </a:r>
            <a:r>
              <a:rPr lang="en-US" dirty="0"/>
              <a:t> the posterior of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27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D9ECE9-C640-4CFB-9779-78FEB082E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Sanity Check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BF0A74-0E91-47F9-B521-522760F9F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27" y="2267862"/>
            <a:ext cx="5852172" cy="435255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F6A5DB-4B0B-4B88-9103-B3FAF1325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110" y="2267861"/>
            <a:ext cx="5852172" cy="43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8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7CFC-978B-4D40-8413-0CD097E8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Sanity Check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AE0FA1-945A-4C1A-BFB5-BA79BAE7C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18" y="2236866"/>
            <a:ext cx="5852172" cy="435255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B6415A-4DB6-4DBC-9BB3-32F1D21C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110" y="2236865"/>
            <a:ext cx="5852172" cy="43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71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22B58-BE97-415A-9D36-BC513FBE4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Sanity Check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7D441E-A93F-4AED-8E7C-0CCE48119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09" y="2275612"/>
            <a:ext cx="5852172" cy="435255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D45D04-AED1-4D72-9D46-BCE3FEC4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81" y="2275611"/>
            <a:ext cx="5852172" cy="43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60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33FE-026B-49DF-818D-505C3FC4F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Sanity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FBC5C-CD78-4236-A1DB-C7B2C6C58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565" y="2526223"/>
            <a:ext cx="5941961" cy="33469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B5BDC1-4744-42E1-B59E-16530AB18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76" y="2526223"/>
            <a:ext cx="5941961" cy="334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23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5405D-3E57-457D-B182-CD068D11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“classic”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1DEF3-6C3D-460B-858A-CB1EF3D5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155" y="2543606"/>
            <a:ext cx="5889356" cy="3317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1B2ACF-D0E4-4D3E-A7D1-F03712BEB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1" y="2543606"/>
            <a:ext cx="5889356" cy="331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481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26A40-C0B9-4585-A4D5-78E6FB41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17" y="447188"/>
            <a:ext cx="11639227" cy="970450"/>
          </a:xfrm>
        </p:spPr>
        <p:txBody>
          <a:bodyPr/>
          <a:lstStyle/>
          <a:p>
            <a:r>
              <a:rPr lang="en-US" dirty="0" err="1"/>
              <a:t>Overparametrization</a:t>
            </a:r>
            <a:r>
              <a:rPr lang="en-US" dirty="0"/>
              <a:t> May Help Optimization : Folklore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92196-3390-416B-8D46-5750B681F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40285"/>
            <a:ext cx="12192000" cy="317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/>
              <a:t>Adapted from Sanjeev Arora's ICML 2018 tutorial “Toward Theoretical Understanding of Deep Learning” (http://unsupervised.cs.princeton.edu/deeplearningtutorial.html)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027C3-E161-4EA7-A767-0156D73A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664" y="2315087"/>
            <a:ext cx="1789321" cy="1570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48B67-14F9-44E7-AD75-17A7B789B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930" y="2315087"/>
            <a:ext cx="1789321" cy="1570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D0D936-E8FD-4E67-BD11-7A0C8CD6E4CF}"/>
              </a:ext>
            </a:extLst>
          </p:cNvPr>
          <p:cNvSpPr txBox="1"/>
          <p:nvPr/>
        </p:nvSpPr>
        <p:spPr>
          <a:xfrm>
            <a:off x="968644" y="4289745"/>
            <a:ext cx="4703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Generate labeled data by feeding random input vectors Into depth 2 net with hidden layer of size 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6EF75-B21C-4944-A728-3B7F4FD5D042}"/>
              </a:ext>
            </a:extLst>
          </p:cNvPr>
          <p:cNvSpPr txBox="1"/>
          <p:nvPr/>
        </p:nvSpPr>
        <p:spPr>
          <a:xfrm>
            <a:off x="6393383" y="4275426"/>
            <a:ext cx="5362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Difficult to train a new net using this labeled data with same # of hidden nodes</a:t>
            </a:r>
          </a:p>
        </p:txBody>
      </p:sp>
      <p:sp>
        <p:nvSpPr>
          <p:cNvPr id="12" name="Ribbon: Tilted Up 11">
            <a:extLst>
              <a:ext uri="{FF2B5EF4-FFF2-40B4-BE49-F238E27FC236}">
                <a16:creationId xmlns:a16="http://schemas.microsoft.com/office/drawing/2014/main" id="{D0A56682-8202-4A58-9DA6-AA999CF34ABB}"/>
              </a:ext>
            </a:extLst>
          </p:cNvPr>
          <p:cNvSpPr/>
          <p:nvPr/>
        </p:nvSpPr>
        <p:spPr>
          <a:xfrm>
            <a:off x="5230678" y="5185961"/>
            <a:ext cx="6881246" cy="612648"/>
          </a:xfrm>
          <a:prstGeom prst="ribbon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Much easier to train a new net with bigger hidden layer!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6CEDDDC-E5F1-41CD-8893-D79872B9974D}"/>
              </a:ext>
            </a:extLst>
          </p:cNvPr>
          <p:cNvSpPr/>
          <p:nvPr/>
        </p:nvSpPr>
        <p:spPr>
          <a:xfrm>
            <a:off x="2076772" y="5396975"/>
            <a:ext cx="2487477" cy="1143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no theorem</a:t>
            </a:r>
            <a:br>
              <a:rPr lang="en-US" dirty="0"/>
            </a:br>
            <a:r>
              <a:rPr lang="en-US" dirty="0"/>
              <a:t>explaining this…</a:t>
            </a:r>
          </a:p>
        </p:txBody>
      </p:sp>
    </p:spTree>
    <p:extLst>
      <p:ext uri="{BB962C8B-B14F-4D97-AF65-F5344CB8AC3E}">
        <p14:creationId xmlns:p14="http://schemas.microsoft.com/office/powerpoint/2010/main" val="269719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89DD0B-0362-4C13-A12A-35686383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small datasets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8C5760-4952-4972-8A3A-EEE2D2DB1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373" y="2073200"/>
            <a:ext cx="8895131" cy="1355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“Two Moons” dataset: toy dataset for a simple binary classification problem that's not linearly separable.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sklearn.datasets.make_moons</a:t>
            </a:r>
            <a:r>
              <a:rPr lang="en-US" sz="1400" dirty="0">
                <a:latin typeface="Consolas" panose="020B0609020204030204" pitchFamily="49" charset="0"/>
              </a:rPr>
              <a:t>(noise=0.2, </a:t>
            </a:r>
            <a:r>
              <a:rPr lang="en-US" sz="1400" dirty="0" err="1">
                <a:latin typeface="Consolas" panose="020B0609020204030204" pitchFamily="49" charset="0"/>
              </a:rPr>
              <a:t>random_state</a:t>
            </a:r>
            <a:r>
              <a:rPr lang="en-US" sz="1400" dirty="0">
                <a:latin typeface="Consolas" panose="020B0609020204030204" pitchFamily="49" charset="0"/>
              </a:rPr>
              <a:t>=0, </a:t>
            </a:r>
            <a:r>
              <a:rPr lang="en-US" sz="1400" dirty="0" err="1">
                <a:latin typeface="Consolas" panose="020B0609020204030204" pitchFamily="49" charset="0"/>
              </a:rPr>
              <a:t>n_samples</a:t>
            </a:r>
            <a:r>
              <a:rPr lang="en-US" sz="1400" dirty="0">
                <a:latin typeface="Consolas" panose="020B0609020204030204" pitchFamily="49" charset="0"/>
              </a:rPr>
              <a:t>=1000)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C68A7A-B4F0-48D4-9F07-4602E169F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556" y="3429000"/>
            <a:ext cx="5095669" cy="349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9351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E764-B2BB-4FDB-B78D-D36DA7EE0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509DE-A5FE-4324-9C58-7AF163067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Extensions (up to 1.5 points):</a:t>
            </a:r>
          </a:p>
          <a:p>
            <a:pPr marL="685800" lvl="1"/>
            <a:r>
              <a:rPr lang="en-US" dirty="0"/>
              <a:t>Priors over architectures</a:t>
            </a:r>
          </a:p>
          <a:p>
            <a:pPr marL="685800" lvl="1"/>
            <a:r>
              <a:rPr lang="en-US" dirty="0"/>
              <a:t>Weight sharing (CNN, Siamese Networks)</a:t>
            </a:r>
          </a:p>
          <a:p>
            <a:pPr marL="685800" lvl="1"/>
            <a:r>
              <a:rPr lang="en-US" dirty="0"/>
              <a:t>for more ideas see chapter 2 from “Bayesian Learning for Neural Networks”</a:t>
            </a:r>
          </a:p>
          <a:p>
            <a:pPr marL="685800"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5958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A194-98F8-42C2-A11B-4180FB3C7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TFP Layer 2: Model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43FC5-23CC-410F-AB66-0953D7C24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Edward2 (tfp.edward2): A probabilistic programming language for specifying flexible probabilistic models as programs.</a:t>
            </a:r>
          </a:p>
          <a:p>
            <a:pPr algn="just"/>
            <a:r>
              <a:rPr lang="en-US" dirty="0"/>
              <a:t>Probabilistic Layers (</a:t>
            </a:r>
            <a:r>
              <a:rPr lang="en-US" dirty="0" err="1"/>
              <a:t>tfp.layers</a:t>
            </a:r>
            <a:r>
              <a:rPr lang="en-US" dirty="0"/>
              <a:t>): Neural network layers with uncertainty over the functions they represent, extending TensorFlow Layers.</a:t>
            </a:r>
          </a:p>
          <a:p>
            <a:pPr algn="just"/>
            <a:r>
              <a:rPr lang="en-US" dirty="0"/>
              <a:t>Trainable Distributions (</a:t>
            </a:r>
            <a:r>
              <a:rPr lang="en-US" dirty="0" err="1"/>
              <a:t>tfp.trainable_distributions</a:t>
            </a:r>
            <a:r>
              <a:rPr lang="en-US" dirty="0"/>
              <a:t>): Probability distributions parameterized by a single Tensor, making it easy to build neural nets that output probability distributions.</a:t>
            </a:r>
          </a:p>
        </p:txBody>
      </p:sp>
    </p:spTree>
    <p:extLst>
      <p:ext uri="{BB962C8B-B14F-4D97-AF65-F5344CB8AC3E}">
        <p14:creationId xmlns:p14="http://schemas.microsoft.com/office/powerpoint/2010/main" val="3001064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CB24E-A3B8-479A-B243-FD6F820FB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TFP Layer 3: Probabilistic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B8936-6153-47A2-9DEF-6D76AFA9C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Markov chain Monte Carlo (</a:t>
            </a:r>
            <a:r>
              <a:rPr lang="en-US" dirty="0" err="1"/>
              <a:t>tfp.mcmc</a:t>
            </a:r>
            <a:r>
              <a:rPr lang="en-US" dirty="0"/>
              <a:t>): Algorithms for approximating integrals via sampling. Includes Hamiltonian Monte Carlo, random-walk Metropolis-Hastings, and the ability to build custom transition kernels.</a:t>
            </a:r>
          </a:p>
          <a:p>
            <a:pPr algn="just"/>
            <a:r>
              <a:rPr lang="en-US" dirty="0"/>
              <a:t>Variational Inference (tfp.vi): Algorithms for approximating integrals via optimization.</a:t>
            </a:r>
          </a:p>
          <a:p>
            <a:pPr algn="just"/>
            <a:r>
              <a:rPr lang="en-US" dirty="0"/>
              <a:t>Optimizers (</a:t>
            </a:r>
            <a:r>
              <a:rPr lang="en-US" dirty="0" err="1"/>
              <a:t>tfp.optimizer</a:t>
            </a:r>
            <a:r>
              <a:rPr lang="en-US" dirty="0"/>
              <a:t>): Stochastic optimization methods, extending TensorFlow Optimizers. Includes Stochastic Gradient Langevin Dynamics.</a:t>
            </a:r>
          </a:p>
          <a:p>
            <a:pPr algn="just"/>
            <a:r>
              <a:rPr lang="en-US" dirty="0"/>
              <a:t>Monte Carlo (</a:t>
            </a:r>
            <a:r>
              <a:rPr lang="en-US" dirty="0" err="1"/>
              <a:t>tfp.monte_carlo</a:t>
            </a:r>
            <a:r>
              <a:rPr lang="en-US" dirty="0"/>
              <a:t>): Tools for computing Monte Carlo expectations.</a:t>
            </a:r>
          </a:p>
        </p:txBody>
      </p:sp>
    </p:spTree>
    <p:extLst>
      <p:ext uri="{BB962C8B-B14F-4D97-AF65-F5344CB8AC3E}">
        <p14:creationId xmlns:p14="http://schemas.microsoft.com/office/powerpoint/2010/main" val="3061342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7FF61-68BC-4224-BE39-955F2EE3A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73" y="447188"/>
            <a:ext cx="11732217" cy="970450"/>
          </a:xfrm>
        </p:spPr>
        <p:txBody>
          <a:bodyPr/>
          <a:lstStyle/>
          <a:p>
            <a:r>
              <a:rPr lang="en-US" dirty="0"/>
              <a:t>TFP Layer 4: Pre-made Models and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30E6C-FD8F-458F-8B74-1EA026545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Bayesian structural time series: High-level interface for fitting time-series models (i.e., similar to R’s BSTS package).</a:t>
            </a:r>
          </a:p>
          <a:p>
            <a:pPr algn="just"/>
            <a:r>
              <a:rPr lang="en-US" dirty="0"/>
              <a:t>Generalized Linear Mixed Models: High-level interface for fitting mixed-effects regression models (i.e., similar to R’s lme4 package).</a:t>
            </a:r>
          </a:p>
        </p:txBody>
      </p:sp>
    </p:spTree>
    <p:extLst>
      <p:ext uri="{BB962C8B-B14F-4D97-AF65-F5344CB8AC3E}">
        <p14:creationId xmlns:p14="http://schemas.microsoft.com/office/powerpoint/2010/main" val="37351536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Default">
      <a:dk1>
        <a:srgbClr val="000000"/>
      </a:dk1>
      <a:lt1>
        <a:sysClr val="window" lastClr="FFFFFF"/>
      </a:lt1>
      <a:dk2>
        <a:srgbClr val="3F3F3F"/>
      </a:dk2>
      <a:lt2>
        <a:srgbClr val="E7E6E6"/>
      </a:lt2>
      <a:accent1>
        <a:srgbClr val="7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700000"/>
      </a:accent5>
      <a:accent6>
        <a:srgbClr val="978869"/>
      </a:accent6>
      <a:hlink>
        <a:srgbClr val="FFC000"/>
      </a:hlink>
      <a:folHlink>
        <a:srgbClr val="7F7F7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uasive Speech Outline_SL_v5" id="{5581881B-4813-400F-8DBA-5A98066FCECE}" vid="{804D9012-1EE1-49D9-B1AB-A146B02984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1DE3E1-BE43-4468-8986-14BA0CF36A3F}">
  <ds:schemaRefs>
    <ds:schemaRef ds:uri="http://schemas.microsoft.com/office/2006/documentManagement/types"/>
    <ds:schemaRef ds:uri="http://purl.org/dc/elements/1.1/"/>
    <ds:schemaRef ds:uri="6dc4bcd6-49db-4c07-9060-8acfc67cef9f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fb0879af-3eba-417a-a55a-ffe6dcd6ca7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58C4112-5095-4F1B-BBD1-26FC52CA7D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C75368-59C6-47C9-94A5-81D396CCE5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2974</Words>
  <Application>Microsoft Office PowerPoint</Application>
  <PresentationFormat>Widescreen</PresentationFormat>
  <Paragraphs>351</Paragraphs>
  <Slides>69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Cambria Math</vt:lpstr>
      <vt:lpstr>Century Gothic</vt:lpstr>
      <vt:lpstr>Consolas</vt:lpstr>
      <vt:lpstr>Wingdings 2</vt:lpstr>
      <vt:lpstr>Quotable</vt:lpstr>
      <vt:lpstr>Probabilistic Programming</vt:lpstr>
      <vt:lpstr>TensorFlow Probability / Edward2</vt:lpstr>
      <vt:lpstr>Some History</vt:lpstr>
      <vt:lpstr>Some History</vt:lpstr>
      <vt:lpstr>TFP</vt:lpstr>
      <vt:lpstr>TFP Layer 1: Statistical Building Blocks</vt:lpstr>
      <vt:lpstr>TFP Layer 2: Model Building</vt:lpstr>
      <vt:lpstr>TFP Layer 3: Probabilistic Inference</vt:lpstr>
      <vt:lpstr>TFP Layer 4: Pre-made Models and Inference</vt:lpstr>
      <vt:lpstr>TensorFlow Basics</vt:lpstr>
      <vt:lpstr>import tensorflow as tf</vt:lpstr>
      <vt:lpstr>Data Flow Graphs</vt:lpstr>
      <vt:lpstr>What’s a tensor?</vt:lpstr>
      <vt:lpstr>Data Flow Graphs</vt:lpstr>
      <vt:lpstr>Data Flow Graphs</vt:lpstr>
      <vt:lpstr>Data Flow Graphs</vt:lpstr>
      <vt:lpstr>How to get the value of a?</vt:lpstr>
      <vt:lpstr>How to get the value of a?</vt:lpstr>
      <vt:lpstr>tf.Session()</vt:lpstr>
      <vt:lpstr>Subgraphs</vt:lpstr>
      <vt:lpstr>Subgraphs</vt:lpstr>
      <vt:lpstr>Visualization with TensorBoard</vt:lpstr>
      <vt:lpstr>Visualization with TensorBoard</vt:lpstr>
      <vt:lpstr>PowerPoint Presentation</vt:lpstr>
      <vt:lpstr>Tensors</vt:lpstr>
      <vt:lpstr>tf.Tensor</vt:lpstr>
      <vt:lpstr>Shape</vt:lpstr>
      <vt:lpstr>Shape</vt:lpstr>
      <vt:lpstr>Data Type</vt:lpstr>
      <vt:lpstr>Creating Tensors: Constants</vt:lpstr>
      <vt:lpstr>Constants</vt:lpstr>
      <vt:lpstr>Tensors filled with a specific value</vt:lpstr>
      <vt:lpstr>Tensors filled with a specific value</vt:lpstr>
      <vt:lpstr>Tensors filled with a specific value</vt:lpstr>
      <vt:lpstr>Tensors filled with a specific value</vt:lpstr>
      <vt:lpstr>Constants as Sequences</vt:lpstr>
      <vt:lpstr>Randomly Generated Constants</vt:lpstr>
      <vt:lpstr>Creating Tensors: Operations</vt:lpstr>
      <vt:lpstr>PowerPoint Presentation</vt:lpstr>
      <vt:lpstr>PowerPoint Presentation</vt:lpstr>
      <vt:lpstr>PowerPoint Presentation</vt:lpstr>
      <vt:lpstr>PowerPoint Presentation</vt:lpstr>
      <vt:lpstr>Variables</vt:lpstr>
      <vt:lpstr>tf.Variable class</vt:lpstr>
      <vt:lpstr>tf.Variable holds several ops</vt:lpstr>
      <vt:lpstr>You have to initialize your variables</vt:lpstr>
      <vt:lpstr>You have to initialize your variables</vt:lpstr>
      <vt:lpstr>Eval() a variable</vt:lpstr>
      <vt:lpstr>tf.Variable.assign()</vt:lpstr>
      <vt:lpstr>tf.Variable.assign()</vt:lpstr>
      <vt:lpstr>“Hello World!”</vt:lpstr>
      <vt:lpstr>Monty Hall Problem</vt:lpstr>
      <vt:lpstr>TFP Solution</vt:lpstr>
      <vt:lpstr>PowerPoint Presentation</vt:lpstr>
      <vt:lpstr>Running</vt:lpstr>
      <vt:lpstr>The Results</vt:lpstr>
      <vt:lpstr>Project 1</vt:lpstr>
      <vt:lpstr>Bayesian Neural Networks</vt:lpstr>
      <vt:lpstr>Bayesian Neural Networks</vt:lpstr>
      <vt:lpstr>The Task</vt:lpstr>
      <vt:lpstr>Sanity Check</vt:lpstr>
      <vt:lpstr>Sanity Check</vt:lpstr>
      <vt:lpstr>Sanity Check</vt:lpstr>
      <vt:lpstr>Sanity Check</vt:lpstr>
      <vt:lpstr>Sanity Check</vt:lpstr>
      <vt:lpstr>Comparison to “classic” neural networks</vt:lpstr>
      <vt:lpstr>Overparametrization May Help Optimization : Folklore Experiment</vt:lpstr>
      <vt:lpstr>Other small datasets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2018-12-09T11:37:26Z</dcterms:created>
  <dcterms:modified xsi:type="dcterms:W3CDTF">2018-12-11T10:42:27Z</dcterms:modified>
</cp:coreProperties>
</file>